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81" r:id="rId6"/>
    <p:sldId id="260" r:id="rId7"/>
    <p:sldId id="267" r:id="rId8"/>
    <p:sldId id="270" r:id="rId9"/>
    <p:sldId id="271" r:id="rId10"/>
    <p:sldId id="272" r:id="rId11"/>
    <p:sldId id="261" r:id="rId12"/>
    <p:sldId id="276" r:id="rId13"/>
    <p:sldId id="262" r:id="rId14"/>
    <p:sldId id="263" r:id="rId15"/>
    <p:sldId id="264" r:id="rId16"/>
    <p:sldId id="265" r:id="rId17"/>
    <p:sldId id="266" r:id="rId18"/>
    <p:sldId id="269" r:id="rId19"/>
    <p:sldId id="268" r:id="rId20"/>
    <p:sldId id="273" r:id="rId21"/>
    <p:sldId id="274" r:id="rId22"/>
    <p:sldId id="283" r:id="rId23"/>
    <p:sldId id="282" r:id="rId24"/>
    <p:sldId id="275" r:id="rId25"/>
    <p:sldId id="277" r:id="rId26"/>
    <p:sldId id="27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C2C2-47F7-49B7-B6E5-E6700F576B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7D09D-39FD-42C4-8F31-10EB09A8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DARSweb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of the registrar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7" y="1024128"/>
            <a:ext cx="10875376" cy="316266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010912" y="2386584"/>
            <a:ext cx="0" cy="59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4608" y="1883664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Processed exceptions applied to the audit are shown here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63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003"/>
          <a:stretch/>
        </p:blipFill>
        <p:spPr>
          <a:xfrm>
            <a:off x="868069" y="595423"/>
            <a:ext cx="10040936" cy="46672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44009" y="797443"/>
            <a:ext cx="637954" cy="32961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24763" y="446567"/>
            <a:ext cx="138223" cy="3508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44009" y="188602"/>
            <a:ext cx="101966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Blue box indicates IP (in progress) courses are currently fulfilling requirement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77" y="2235246"/>
            <a:ext cx="670618" cy="3596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047308" y="2517526"/>
            <a:ext cx="180369" cy="2731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2688225"/>
            <a:ext cx="209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Red box indicates requirement not fulfilled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8289" y="4859079"/>
            <a:ext cx="3349255" cy="28658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58656" y="5126059"/>
            <a:ext cx="180369" cy="2731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3026" y="5348360"/>
            <a:ext cx="36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Shows required classes left to take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49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3" y="415638"/>
            <a:ext cx="10579894" cy="4911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35" y="2871226"/>
            <a:ext cx="4791871" cy="2584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5926">
            <a:off x="7082088" y="110711"/>
            <a:ext cx="3784884" cy="27309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04290" y="4846523"/>
            <a:ext cx="2835563" cy="41563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39853" y="4575074"/>
            <a:ext cx="1232762" cy="4135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598"/>
          <a:stretch/>
        </p:blipFill>
        <p:spPr>
          <a:xfrm>
            <a:off x="570355" y="1339702"/>
            <a:ext cx="10754924" cy="28282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54641" y="1339702"/>
            <a:ext cx="1871331" cy="44656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81693" y="956930"/>
            <a:ext cx="212651" cy="382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4344" y="510363"/>
            <a:ext cx="41254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Elective 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credit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33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9866" y="1371599"/>
            <a:ext cx="10799411" cy="31153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35396" y="2525232"/>
            <a:ext cx="1903228" cy="80807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21935" y="2243470"/>
            <a:ext cx="361507" cy="281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07266" y="1904916"/>
            <a:ext cx="860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Use this pathway to leave the current student and create a new audit for a new student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85767" y="3115338"/>
            <a:ext cx="1750827" cy="65124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079665" y="3773225"/>
            <a:ext cx="46073" cy="4266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99451" y="4414503"/>
            <a:ext cx="2732568" cy="75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94159" y="4222950"/>
            <a:ext cx="2945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Use this button to request another audit for the current student or run an alternate degree program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8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60451" y="835303"/>
            <a:ext cx="7412933" cy="35985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25627" y="3346704"/>
            <a:ext cx="1472184" cy="53035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6923" y="2172792"/>
            <a:ext cx="2971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cs typeface="DokChampa" panose="020B0604020202020204" pitchFamily="34" charset="-34"/>
              </a:rPr>
              <a:t>Pull up student’s audit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cs typeface="DokChampa" panose="020B0604020202020204" pitchFamily="34" charset="-34"/>
              </a:rPr>
              <a:t>Click on run audit once On student’s profile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cs typeface="DokChampa" panose="020B0604020202020204" pitchFamily="34" charset="-34"/>
              </a:rPr>
              <a:t>Click on the “</a:t>
            </a:r>
            <a:r>
              <a:rPr lang="en-US" dirty="0" smtClean="0">
                <a:solidFill>
                  <a:srgbClr val="FF0000"/>
                </a:solidFill>
                <a:cs typeface="DokChampa" panose="020B0604020202020204" pitchFamily="34" charset="-34"/>
              </a:rPr>
              <a:t>select a different program</a:t>
            </a:r>
            <a:r>
              <a:rPr lang="en-US" dirty="0" smtClean="0">
                <a:cs typeface="DokChampa" panose="020B0604020202020204" pitchFamily="34" charset="-34"/>
              </a:rPr>
              <a:t>”</a:t>
            </a:r>
            <a:endParaRPr lang="en-US" dirty="0">
              <a:cs typeface="DokChampa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835303"/>
            <a:ext cx="366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HOW TO RUN A FORMER “WHAT IF”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00222" y="3611880"/>
            <a:ext cx="964544" cy="384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0975"/>
          <a:stretch/>
        </p:blipFill>
        <p:spPr>
          <a:xfrm>
            <a:off x="338328" y="341680"/>
            <a:ext cx="4443035" cy="3083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950" t="10854" r="768" b="3086"/>
          <a:stretch/>
        </p:blipFill>
        <p:spPr>
          <a:xfrm>
            <a:off x="5191761" y="2224523"/>
            <a:ext cx="6008532" cy="32789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28292" y="1511203"/>
            <a:ext cx="585216" cy="31089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580" y="1895251"/>
            <a:ext cx="585216" cy="3418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58802" y="1438900"/>
            <a:ext cx="283464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378" y="1814940"/>
            <a:ext cx="371888" cy="3170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8802" y="1135164"/>
            <a:ext cx="357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Use the drop down arrow to select </a:t>
            </a:r>
          </a:p>
          <a:p>
            <a:pPr algn="ctr"/>
            <a:r>
              <a:rPr lang="en-US" sz="1600" dirty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a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 different program or catalog 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37960" y="1438900"/>
            <a:ext cx="292608" cy="6272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83" y="247103"/>
            <a:ext cx="7943850" cy="50196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94422" y="4963939"/>
            <a:ext cx="1123912" cy="2342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32085" y="3090671"/>
            <a:ext cx="258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You can add 2</a:t>
            </a:r>
            <a:r>
              <a:rPr lang="en-US" sz="1600" baseline="300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nd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 majors and minors here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37360" y="4498848"/>
            <a:ext cx="2257062" cy="8991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 flipV="1">
            <a:off x="4721189" y="3383058"/>
            <a:ext cx="31089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88043" y="3135486"/>
            <a:ext cx="2557109" cy="49514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2085" y="4671551"/>
            <a:ext cx="430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Once you have made your selection, please click “run” to proceed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75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25" t="18143" b="960"/>
          <a:stretch/>
        </p:blipFill>
        <p:spPr>
          <a:xfrm>
            <a:off x="1161288" y="410958"/>
            <a:ext cx="9653710" cy="4883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4328" y="1527048"/>
            <a:ext cx="2011680" cy="55778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28507" y="941832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Indicates the audit is running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050792" y="1111109"/>
            <a:ext cx="2777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41064" y="1280386"/>
            <a:ext cx="484632" cy="1692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40864" y="895886"/>
            <a:ext cx="1655064" cy="50783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88336" y="2592770"/>
            <a:ext cx="299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Previous audits are shown here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1072" y="2592770"/>
            <a:ext cx="224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Types of audits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31336" y="2852666"/>
            <a:ext cx="36576" cy="3222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50499" y="2877571"/>
            <a:ext cx="219456" cy="3027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15300" y="2007995"/>
            <a:ext cx="207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Click here to select an audit to view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87968" y="3582384"/>
            <a:ext cx="868680" cy="19202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988552" y="2592770"/>
            <a:ext cx="164592" cy="5821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36926" y="3582384"/>
            <a:ext cx="2841498" cy="27638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75" y="3580320"/>
            <a:ext cx="827532" cy="2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" y="290219"/>
            <a:ext cx="6545719" cy="2426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1447"/>
          <a:stretch/>
        </p:blipFill>
        <p:spPr>
          <a:xfrm>
            <a:off x="6888943" y="2450703"/>
            <a:ext cx="4534501" cy="31249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93976" y="290219"/>
            <a:ext cx="2039112" cy="37729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0880" y="1629452"/>
            <a:ext cx="395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This shows the “what if” program for the student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23760" y="3017520"/>
            <a:ext cx="3008376" cy="27399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9736" y="3720805"/>
            <a:ext cx="389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Indicates this audit cannot be used for any official purposes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4206240" y="556130"/>
            <a:ext cx="2834640" cy="136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17920" y="3291510"/>
            <a:ext cx="1042416" cy="64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54503" y="216657"/>
            <a:ext cx="1088136" cy="44130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49714" y="429768"/>
            <a:ext cx="703230" cy="75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2944" y="12621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Use this button to navigate back to the previous screen to select a different audit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36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78" y="274320"/>
            <a:ext cx="10908791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</a:t>
            </a:r>
            <a:r>
              <a:rPr lang="en-US" dirty="0" err="1" smtClean="0"/>
              <a:t>Darsweb</a:t>
            </a:r>
            <a:r>
              <a:rPr lang="en-US" dirty="0" smtClean="0"/>
              <a:t> homepage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86081" y="1661414"/>
            <a:ext cx="5108387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6476" y="2070989"/>
            <a:ext cx="3546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Please Note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-- </a:t>
            </a:r>
          </a:p>
          <a:p>
            <a:pPr algn="ctr"/>
            <a:endParaRPr lang="en-US" sz="1600" dirty="0" smtClean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Double verification is required, so please log in twice!</a:t>
            </a:r>
          </a:p>
          <a:p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Password CANNOT contain the following characters:</a:t>
            </a: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 &lt; &gt; “ &amp; %</a:t>
            </a:r>
          </a:p>
          <a:p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*You can reset your password via “Password 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H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elp” on under “Faculty and Staff” on the main website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63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50"/>
          <a:stretch/>
        </p:blipFill>
        <p:spPr>
          <a:xfrm>
            <a:off x="1426464" y="113229"/>
            <a:ext cx="8439912" cy="52696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35224" y="2926080"/>
            <a:ext cx="2569464" cy="33832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54496" y="2679745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You can view an evaluation report for students with transfer work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35224" y="3730752"/>
            <a:ext cx="1709928" cy="2926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9956" y="4122928"/>
            <a:ext cx="2180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Select their entry term 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5646420" y="3095243"/>
            <a:ext cx="608076" cy="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73068" y="4070421"/>
            <a:ext cx="493776" cy="2342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55648" y="4834264"/>
            <a:ext cx="1490472" cy="4052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14800" y="4855464"/>
            <a:ext cx="309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Select “run different program” to run evaluation report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46704" y="5036888"/>
            <a:ext cx="768096" cy="1645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202281"/>
            <a:ext cx="7124640" cy="52749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63982" y="2830624"/>
            <a:ext cx="1911927" cy="34899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3891" y="2594843"/>
            <a:ext cx="37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Indicates how many transfer credits a student is coming with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14703" y="2741227"/>
            <a:ext cx="439188" cy="17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run an audit &amp;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Does an “IP” count in a student’s course count?</a:t>
            </a:r>
          </a:p>
          <a:p>
            <a:r>
              <a:rPr lang="en-US" dirty="0" smtClean="0"/>
              <a:t>Does an “IN” count in a student’s course count?</a:t>
            </a:r>
          </a:p>
          <a:p>
            <a:r>
              <a:rPr lang="en-US" dirty="0" smtClean="0"/>
              <a:t>How do you make a transfer course count as a home course in the major?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2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55" y="473364"/>
            <a:ext cx="10396882" cy="1151965"/>
          </a:xfrm>
        </p:spPr>
        <p:txBody>
          <a:bodyPr/>
          <a:lstStyle/>
          <a:p>
            <a:r>
              <a:rPr lang="en-US" dirty="0" smtClean="0"/>
              <a:t>Transfer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3217" y="1440454"/>
            <a:ext cx="10394707" cy="2751457"/>
          </a:xfrm>
        </p:spPr>
        <p:txBody>
          <a:bodyPr/>
          <a:lstStyle/>
          <a:p>
            <a:r>
              <a:rPr lang="en-US" cap="none" dirty="0" smtClean="0"/>
              <a:t>Transferology is a tool for students to review how courses might transfer to CSU-Pueblo or to find a replacement course at another institution for their degree.</a:t>
            </a:r>
          </a:p>
          <a:p>
            <a:r>
              <a:rPr lang="en-US" cap="none" dirty="0" smtClean="0"/>
              <a:t>Transferology lab is a tool for faculty and staff to see how a students courses might transfer, recruit students or help them find a replacement course at another institution.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357"/>
          <a:stretch/>
        </p:blipFill>
        <p:spPr>
          <a:xfrm>
            <a:off x="648855" y="4191911"/>
            <a:ext cx="4589429" cy="712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69" y="4205014"/>
            <a:ext cx="50006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TES: Transfer Evaluation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2491685"/>
          </a:xfrm>
        </p:spPr>
        <p:txBody>
          <a:bodyPr/>
          <a:lstStyle/>
          <a:p>
            <a:r>
              <a:rPr lang="en-US" cap="none" dirty="0" smtClean="0"/>
              <a:t>The transfer evaluation system from </a:t>
            </a:r>
            <a:r>
              <a:rPr lang="en-US" cap="none" dirty="0" err="1"/>
              <a:t>C</a:t>
            </a:r>
            <a:r>
              <a:rPr lang="en-US" cap="none" dirty="0" err="1" smtClean="0"/>
              <a:t>ollegesource</a:t>
            </a:r>
            <a:r>
              <a:rPr lang="en-US" cap="none" dirty="0" smtClean="0"/>
              <a:t>, is the premier interactive resource for course data from institutions of higher education.</a:t>
            </a:r>
          </a:p>
          <a:p>
            <a:r>
              <a:rPr lang="en-US" cap="none" dirty="0" smtClean="0"/>
              <a:t> TES empowers users to quickly locate course descriptions and employ powerful algorithms to generate lists of likely equivalencies between institutions.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86"/>
          <a:stretch/>
        </p:blipFill>
        <p:spPr>
          <a:xfrm>
            <a:off x="3973513" y="4216272"/>
            <a:ext cx="2795588" cy="9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8" y="2055830"/>
            <a:ext cx="10396882" cy="1151965"/>
          </a:xfrm>
        </p:spPr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57860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Please fill out survey and return to presenter</a:t>
            </a:r>
            <a:endParaRPr lang="en-US" sz="4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1313" y="3462528"/>
            <a:ext cx="10396882" cy="257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Thank you for your time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00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0179" y="743630"/>
            <a:ext cx="4126860" cy="688228"/>
          </a:xfrm>
        </p:spPr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11972" y="1089963"/>
            <a:ext cx="6034087" cy="388558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0178" y="1895236"/>
            <a:ext cx="4126861" cy="26655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 smtClean="0"/>
              <a:t>The items circled in blue are two ways to run a </a:t>
            </a:r>
            <a:r>
              <a:rPr lang="en-US" cap="none" smtClean="0"/>
              <a:t>student’s DARS</a:t>
            </a:r>
            <a:endParaRPr lang="en-US" cap="none" dirty="0" smtClean="0"/>
          </a:p>
        </p:txBody>
      </p:sp>
      <p:sp>
        <p:nvSpPr>
          <p:cNvPr id="5" name="Oval 4"/>
          <p:cNvSpPr/>
          <p:nvPr/>
        </p:nvSpPr>
        <p:spPr>
          <a:xfrm>
            <a:off x="6464808" y="2507272"/>
            <a:ext cx="905256" cy="4035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482202" y="3337424"/>
            <a:ext cx="1527048" cy="79282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23" y="312910"/>
            <a:ext cx="4126860" cy="953404"/>
          </a:xfrm>
        </p:spPr>
        <p:txBody>
          <a:bodyPr/>
          <a:lstStyle/>
          <a:p>
            <a:r>
              <a:rPr lang="en-US" dirty="0" smtClean="0"/>
              <a:t>Two ways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1759" y="1266314"/>
            <a:ext cx="6851817" cy="31136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23" y="1714443"/>
            <a:ext cx="4126861" cy="26655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 smtClean="0"/>
              <a:t>You can look up a student by PID or by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 smtClean="0"/>
              <a:t>Click the button at the bottom of each selection to proceed</a:t>
            </a:r>
            <a:endParaRPr lang="en-US" cap="none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58540" y="3200400"/>
            <a:ext cx="202018" cy="2339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7154" y="3381153"/>
            <a:ext cx="294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Type PID before proceeding!</a:t>
            </a:r>
            <a:endParaRPr lang="en-US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93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19174"/>
            <a:ext cx="10087080" cy="36351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43075" y="2257425"/>
            <a:ext cx="942975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9375" y="1130469"/>
            <a:ext cx="2700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Student’s declared program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66975" y="1469023"/>
            <a:ext cx="361950" cy="7884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6275" y="4076699"/>
            <a:ext cx="1943100" cy="4095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24275" y="38004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Click here to run the audit</a:t>
            </a:r>
            <a:endParaRPr lang="en-US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6050" y="4076699"/>
            <a:ext cx="971550" cy="2047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4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3984" y="205779"/>
            <a:ext cx="8119745" cy="50748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36064" y="2328531"/>
            <a:ext cx="2083982" cy="2126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6" idx="6"/>
          </p:cNvCxnSpPr>
          <p:nvPr/>
        </p:nvCxnSpPr>
        <p:spPr>
          <a:xfrm flipH="1">
            <a:off x="6220046" y="2094614"/>
            <a:ext cx="372140" cy="34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2186" y="1412473"/>
            <a:ext cx="2615609" cy="7386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Whatever program shows here is the student’s declared program</a:t>
            </a:r>
            <a:endParaRPr lang="en-US" sz="14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824" y="2511531"/>
            <a:ext cx="2103302" cy="2316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93373" y="2877639"/>
            <a:ext cx="135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Declared catalog year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570379" y="4369162"/>
            <a:ext cx="372140" cy="3402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99989" y="4220968"/>
            <a:ext cx="174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New color legend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61" y="2645971"/>
            <a:ext cx="2103302" cy="23166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2668730" y="2434857"/>
            <a:ext cx="177244" cy="229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2519" y="2141686"/>
            <a:ext cx="148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Student name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055864" y="2761805"/>
            <a:ext cx="338328" cy="341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745751" y="4448800"/>
            <a:ext cx="4864608" cy="5212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y 1"/>
          <p:cNvSpPr/>
          <p:nvPr/>
        </p:nvSpPr>
        <p:spPr>
          <a:xfrm>
            <a:off x="6441532" y="4377954"/>
            <a:ext cx="604142" cy="662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92" y="289340"/>
            <a:ext cx="8120576" cy="50723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7480" y="3035808"/>
            <a:ext cx="704088" cy="1828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01568" y="1718631"/>
            <a:ext cx="896112" cy="1317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73454" y="1133856"/>
            <a:ext cx="400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Click here to see all courses a student has taken. Including transfer and home! 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0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77" y="152932"/>
            <a:ext cx="9542363" cy="52054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355080" y="548640"/>
            <a:ext cx="1069848" cy="548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4928" y="358251"/>
            <a:ext cx="150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Student’s GPA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23760" y="1856232"/>
            <a:ext cx="6949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18704" y="1671566"/>
            <a:ext cx="213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Hours completed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445" y="2399403"/>
            <a:ext cx="774259" cy="1585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22928" y="2293992"/>
            <a:ext cx="8095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Term 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3620" y="3310128"/>
            <a:ext cx="786384" cy="4023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62572" y="3066130"/>
            <a:ext cx="1842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Transfer course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117336" y="4254476"/>
            <a:ext cx="1961388" cy="4558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78724" y="403047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Home</a:t>
            </a:r>
            <a:r>
              <a:rPr lang="en-US" dirty="0" smtClean="0"/>
              <a:t> 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c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ourse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73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6" y="268004"/>
            <a:ext cx="8126672" cy="50784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65576" y="3008376"/>
            <a:ext cx="1024128" cy="24688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07408" y="2706624"/>
            <a:ext cx="310896" cy="301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07408" y="2176713"/>
            <a:ext cx="3063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DokChampa" panose="020B0604020202020204" pitchFamily="34" charset="-34"/>
                <a:cs typeface="DokChampa" panose="020B0604020202020204" pitchFamily="34" charset="-34"/>
              </a:rPr>
              <a:t>Shows processed exceptions for students</a:t>
            </a:r>
            <a:endParaRPr lang="en-US" sz="1600" dirty="0">
              <a:ln>
                <a:solidFill>
                  <a:schemeClr val="tx1"/>
                </a:solidFill>
              </a:ln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51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934</TotalTime>
  <Words>557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DokChampa</vt:lpstr>
      <vt:lpstr>Impact</vt:lpstr>
      <vt:lpstr>Main Event</vt:lpstr>
      <vt:lpstr>DARSweb</vt:lpstr>
      <vt:lpstr>Welcome to the Darsweb homepage</vt:lpstr>
      <vt:lpstr>about</vt:lpstr>
      <vt:lpstr>Two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run an audit &amp; evaluation</vt:lpstr>
      <vt:lpstr>Quiz time</vt:lpstr>
      <vt:lpstr>Transfer questions</vt:lpstr>
      <vt:lpstr>TES: Transfer Evaluation System</vt:lpstr>
      <vt:lpstr>Questions or comments?</vt:lpstr>
      <vt:lpstr>Please fill out survey and return to presenter</vt:lpstr>
    </vt:vector>
  </TitlesOfParts>
  <Company>Colorado State University Pueblo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DARSweb Plus</dc:title>
  <dc:creator>Kirby, Nicole A</dc:creator>
  <cp:lastModifiedBy>Kirby, Nicole A</cp:lastModifiedBy>
  <cp:revision>83</cp:revision>
  <cp:lastPrinted>2019-09-03T19:56:20Z</cp:lastPrinted>
  <dcterms:created xsi:type="dcterms:W3CDTF">2018-09-12T21:08:17Z</dcterms:created>
  <dcterms:modified xsi:type="dcterms:W3CDTF">2019-09-04T15:03:49Z</dcterms:modified>
</cp:coreProperties>
</file>