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76" r:id="rId2"/>
    <p:sldId id="256" r:id="rId3"/>
    <p:sldId id="268" r:id="rId4"/>
    <p:sldId id="266" r:id="rId5"/>
    <p:sldId id="267" r:id="rId6"/>
    <p:sldId id="273" r:id="rId7"/>
    <p:sldId id="271" r:id="rId8"/>
    <p:sldId id="272" r:id="rId9"/>
    <p:sldId id="269" r:id="rId10"/>
    <p:sldId id="270" r:id="rId11"/>
    <p:sldId id="284" r:id="rId12"/>
    <p:sldId id="274" r:id="rId13"/>
    <p:sldId id="277" r:id="rId14"/>
    <p:sldId id="265" r:id="rId15"/>
    <p:sldId id="278" r:id="rId16"/>
    <p:sldId id="279" r:id="rId17"/>
    <p:sldId id="280" r:id="rId18"/>
    <p:sldId id="281" r:id="rId19"/>
    <p:sldId id="282" r:id="rId20"/>
    <p:sldId id="283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05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BC1FE5-325F-416A-BAD8-0B545D419AE0}" type="doc">
      <dgm:prSet loTypeId="urn:microsoft.com/office/officeart/2005/8/layout/matrix1" loCatId="matrix" qsTypeId="urn:microsoft.com/office/officeart/2005/8/quickstyle/3d4" qsCatId="3D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8FFA960-8657-40E0-B647-F16C6208712B}">
      <dgm:prSet phldrT="[Text]"/>
      <dgm:spPr/>
      <dgm:t>
        <a:bodyPr/>
        <a:lstStyle/>
        <a:p>
          <a:r>
            <a:rPr lang="en-US" dirty="0"/>
            <a:t>University</a:t>
          </a:r>
        </a:p>
      </dgm:t>
    </dgm:pt>
    <dgm:pt modelId="{FAAB45F7-0A5E-4BA9-9CAE-FBD09B20F95D}" type="parTrans" cxnId="{7A544CF6-EF0F-4E6B-BFD9-C3D7CFB595E0}">
      <dgm:prSet/>
      <dgm:spPr/>
      <dgm:t>
        <a:bodyPr/>
        <a:lstStyle/>
        <a:p>
          <a:endParaRPr lang="en-US"/>
        </a:p>
      </dgm:t>
    </dgm:pt>
    <dgm:pt modelId="{C6F7ACD7-D737-4FF1-9B7A-95E3016726B0}" type="sibTrans" cxnId="{7A544CF6-EF0F-4E6B-BFD9-C3D7CFB595E0}">
      <dgm:prSet/>
      <dgm:spPr/>
      <dgm:t>
        <a:bodyPr/>
        <a:lstStyle/>
        <a:p>
          <a:endParaRPr lang="en-US"/>
        </a:p>
      </dgm:t>
    </dgm:pt>
    <dgm:pt modelId="{169A4A9C-15EC-47A6-B9D1-257C90F295A1}">
      <dgm:prSet phldrT="[Text]"/>
      <dgm:spPr/>
      <dgm:t>
        <a:bodyPr/>
        <a:lstStyle/>
        <a:p>
          <a:r>
            <a:rPr lang="en-US" dirty="0"/>
            <a:t>System	</a:t>
          </a:r>
        </a:p>
      </dgm:t>
    </dgm:pt>
    <dgm:pt modelId="{344E8A90-82E5-49BF-8692-5F86C20F62ED}" type="parTrans" cxnId="{FC16A935-80D9-479A-A091-D9EE2E6FD864}">
      <dgm:prSet/>
      <dgm:spPr/>
      <dgm:t>
        <a:bodyPr/>
        <a:lstStyle/>
        <a:p>
          <a:endParaRPr lang="en-US"/>
        </a:p>
      </dgm:t>
    </dgm:pt>
    <dgm:pt modelId="{3987ABCA-09F4-415F-8A54-E7616C3CFC04}" type="sibTrans" cxnId="{FC16A935-80D9-479A-A091-D9EE2E6FD864}">
      <dgm:prSet/>
      <dgm:spPr/>
      <dgm:t>
        <a:bodyPr/>
        <a:lstStyle/>
        <a:p>
          <a:endParaRPr lang="en-US"/>
        </a:p>
      </dgm:t>
    </dgm:pt>
    <dgm:pt modelId="{76A107B6-4BAD-4833-BD48-9E21AF088DAC}">
      <dgm:prSet phldrT="[Text]"/>
      <dgm:spPr/>
      <dgm:t>
        <a:bodyPr/>
        <a:lstStyle/>
        <a:p>
          <a:r>
            <a:rPr lang="en-US" dirty="0"/>
            <a:t>State Agency</a:t>
          </a:r>
        </a:p>
      </dgm:t>
    </dgm:pt>
    <dgm:pt modelId="{73D914BA-091D-47AC-B6C8-E46E2D286A14}" type="parTrans" cxnId="{14156E9F-1B4A-4A81-97CA-BB1F7473FE1A}">
      <dgm:prSet/>
      <dgm:spPr/>
      <dgm:t>
        <a:bodyPr/>
        <a:lstStyle/>
        <a:p>
          <a:endParaRPr lang="en-US"/>
        </a:p>
      </dgm:t>
    </dgm:pt>
    <dgm:pt modelId="{16CDB410-F3AC-44BE-8B91-EB73DECE2FD5}" type="sibTrans" cxnId="{14156E9F-1B4A-4A81-97CA-BB1F7473FE1A}">
      <dgm:prSet/>
      <dgm:spPr/>
      <dgm:t>
        <a:bodyPr/>
        <a:lstStyle/>
        <a:p>
          <a:endParaRPr lang="en-US"/>
        </a:p>
      </dgm:t>
    </dgm:pt>
    <dgm:pt modelId="{FB438C8B-E8F8-4584-8C8B-09A5F9DCB2C3}">
      <dgm:prSet phldrT="[Text]"/>
      <dgm:spPr/>
      <dgm:t>
        <a:bodyPr/>
        <a:lstStyle/>
        <a:p>
          <a:r>
            <a:rPr lang="en-US" dirty="0"/>
            <a:t>Federal Department</a:t>
          </a:r>
        </a:p>
      </dgm:t>
    </dgm:pt>
    <dgm:pt modelId="{897C5660-4E51-4C3B-A70D-1EA3399FF150}" type="parTrans" cxnId="{AB4D8461-9295-408B-B4FF-2B1C08D5ED06}">
      <dgm:prSet/>
      <dgm:spPr/>
      <dgm:t>
        <a:bodyPr/>
        <a:lstStyle/>
        <a:p>
          <a:endParaRPr lang="en-US"/>
        </a:p>
      </dgm:t>
    </dgm:pt>
    <dgm:pt modelId="{33968215-0849-4A77-9FEA-CB693AC87921}" type="sibTrans" cxnId="{AB4D8461-9295-408B-B4FF-2B1C08D5ED06}">
      <dgm:prSet/>
      <dgm:spPr/>
      <dgm:t>
        <a:bodyPr/>
        <a:lstStyle/>
        <a:p>
          <a:endParaRPr lang="en-US"/>
        </a:p>
      </dgm:t>
    </dgm:pt>
    <dgm:pt modelId="{02D7CA71-1A65-4FF4-9347-C29879F7541D}">
      <dgm:prSet phldrT="[Text]"/>
      <dgm:spPr/>
      <dgm:t>
        <a:bodyPr/>
        <a:lstStyle/>
        <a:p>
          <a:r>
            <a:rPr lang="en-US" dirty="0"/>
            <a:t>Accreditor</a:t>
          </a:r>
        </a:p>
      </dgm:t>
    </dgm:pt>
    <dgm:pt modelId="{F73913D1-8DD8-4967-A8D2-DA8E150B3AFC}" type="parTrans" cxnId="{9BED7EF6-4A11-421C-B731-BE83081464F8}">
      <dgm:prSet/>
      <dgm:spPr/>
      <dgm:t>
        <a:bodyPr/>
        <a:lstStyle/>
        <a:p>
          <a:endParaRPr lang="en-US"/>
        </a:p>
      </dgm:t>
    </dgm:pt>
    <dgm:pt modelId="{DEF1715E-D023-4128-A765-F662405B8C86}" type="sibTrans" cxnId="{9BED7EF6-4A11-421C-B731-BE83081464F8}">
      <dgm:prSet/>
      <dgm:spPr/>
      <dgm:t>
        <a:bodyPr/>
        <a:lstStyle/>
        <a:p>
          <a:endParaRPr lang="en-US"/>
        </a:p>
      </dgm:t>
    </dgm:pt>
    <dgm:pt modelId="{CA3A1D9A-26E8-4CAB-A918-17A1516D18A8}" type="pres">
      <dgm:prSet presAssocID="{D7BC1FE5-325F-416A-BAD8-0B545D419AE0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D9FB4B1-A10D-475B-83FF-8C9817F4A598}" type="pres">
      <dgm:prSet presAssocID="{D7BC1FE5-325F-416A-BAD8-0B545D419AE0}" presName="matrix" presStyleCnt="0"/>
      <dgm:spPr/>
    </dgm:pt>
    <dgm:pt modelId="{B17C7B7E-A7B1-4513-942A-5FD16CDC1047}" type="pres">
      <dgm:prSet presAssocID="{D7BC1FE5-325F-416A-BAD8-0B545D419AE0}" presName="tile1" presStyleLbl="node1" presStyleIdx="0" presStyleCnt="4"/>
      <dgm:spPr/>
    </dgm:pt>
    <dgm:pt modelId="{F6B7415F-D5E2-429A-BD8E-E9AEE2E4EF4C}" type="pres">
      <dgm:prSet presAssocID="{D7BC1FE5-325F-416A-BAD8-0B545D419AE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0D24DB7D-37CD-47D2-B1C1-3FAB0DE719E8}" type="pres">
      <dgm:prSet presAssocID="{D7BC1FE5-325F-416A-BAD8-0B545D419AE0}" presName="tile2" presStyleLbl="node1" presStyleIdx="1" presStyleCnt="4"/>
      <dgm:spPr/>
    </dgm:pt>
    <dgm:pt modelId="{AF762F75-FFB6-4CEF-AFBB-B209984CDE12}" type="pres">
      <dgm:prSet presAssocID="{D7BC1FE5-325F-416A-BAD8-0B545D419AE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2EFBE55-AB26-4374-AD06-FE4B67181F3C}" type="pres">
      <dgm:prSet presAssocID="{D7BC1FE5-325F-416A-BAD8-0B545D419AE0}" presName="tile3" presStyleLbl="node1" presStyleIdx="2" presStyleCnt="4"/>
      <dgm:spPr/>
    </dgm:pt>
    <dgm:pt modelId="{1361E4B9-78A5-4745-A73B-775EA5FEB79B}" type="pres">
      <dgm:prSet presAssocID="{D7BC1FE5-325F-416A-BAD8-0B545D419AE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68CC8F1-6C13-499D-A506-A0485DCBD3CB}" type="pres">
      <dgm:prSet presAssocID="{D7BC1FE5-325F-416A-BAD8-0B545D419AE0}" presName="tile4" presStyleLbl="node1" presStyleIdx="3" presStyleCnt="4"/>
      <dgm:spPr/>
    </dgm:pt>
    <dgm:pt modelId="{673082C4-C79B-4AA6-91C4-B548599FF27F}" type="pres">
      <dgm:prSet presAssocID="{D7BC1FE5-325F-416A-BAD8-0B545D419AE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A219BDEE-EDE3-40A7-9307-E9D63A83BB2E}" type="pres">
      <dgm:prSet presAssocID="{D7BC1FE5-325F-416A-BAD8-0B545D419AE0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112CCD0F-8C8E-484E-84C9-7D9402BB46F1}" type="presOf" srcId="{02D7CA71-1A65-4FF4-9347-C29879F7541D}" destId="{368CC8F1-6C13-499D-A506-A0485DCBD3CB}" srcOrd="0" destOrd="0" presId="urn:microsoft.com/office/officeart/2005/8/layout/matrix1"/>
    <dgm:cxn modelId="{68A90210-9713-40C9-97C9-645A3EBB113E}" type="presOf" srcId="{169A4A9C-15EC-47A6-B9D1-257C90F295A1}" destId="{F6B7415F-D5E2-429A-BD8E-E9AEE2E4EF4C}" srcOrd="1" destOrd="0" presId="urn:microsoft.com/office/officeart/2005/8/layout/matrix1"/>
    <dgm:cxn modelId="{C416C610-E6B5-4B48-B9F7-C265284B27E7}" type="presOf" srcId="{FB438C8B-E8F8-4584-8C8B-09A5F9DCB2C3}" destId="{1361E4B9-78A5-4745-A73B-775EA5FEB79B}" srcOrd="1" destOrd="0" presId="urn:microsoft.com/office/officeart/2005/8/layout/matrix1"/>
    <dgm:cxn modelId="{FC16A935-80D9-479A-A091-D9EE2E6FD864}" srcId="{C8FFA960-8657-40E0-B647-F16C6208712B}" destId="{169A4A9C-15EC-47A6-B9D1-257C90F295A1}" srcOrd="0" destOrd="0" parTransId="{344E8A90-82E5-49BF-8692-5F86C20F62ED}" sibTransId="{3987ABCA-09F4-415F-8A54-E7616C3CFC04}"/>
    <dgm:cxn modelId="{2D38D55E-F4CD-416E-B067-EB8340FDF9F1}" type="presOf" srcId="{169A4A9C-15EC-47A6-B9D1-257C90F295A1}" destId="{B17C7B7E-A7B1-4513-942A-5FD16CDC1047}" srcOrd="0" destOrd="0" presId="urn:microsoft.com/office/officeart/2005/8/layout/matrix1"/>
    <dgm:cxn modelId="{AB4D8461-9295-408B-B4FF-2B1C08D5ED06}" srcId="{C8FFA960-8657-40E0-B647-F16C6208712B}" destId="{FB438C8B-E8F8-4584-8C8B-09A5F9DCB2C3}" srcOrd="2" destOrd="0" parTransId="{897C5660-4E51-4C3B-A70D-1EA3399FF150}" sibTransId="{33968215-0849-4A77-9FEA-CB693AC87921}"/>
    <dgm:cxn modelId="{1798C66A-A577-44A1-A53E-78F3A577F1A4}" type="presOf" srcId="{C8FFA960-8657-40E0-B647-F16C6208712B}" destId="{A219BDEE-EDE3-40A7-9307-E9D63A83BB2E}" srcOrd="0" destOrd="0" presId="urn:microsoft.com/office/officeart/2005/8/layout/matrix1"/>
    <dgm:cxn modelId="{E7FA9296-BFB0-4A24-86B7-0FADE818B048}" type="presOf" srcId="{76A107B6-4BAD-4833-BD48-9E21AF088DAC}" destId="{AF762F75-FFB6-4CEF-AFBB-B209984CDE12}" srcOrd="1" destOrd="0" presId="urn:microsoft.com/office/officeart/2005/8/layout/matrix1"/>
    <dgm:cxn modelId="{3C3AE897-02FD-40B2-A34A-F0EFAB7C31B3}" type="presOf" srcId="{D7BC1FE5-325F-416A-BAD8-0B545D419AE0}" destId="{CA3A1D9A-26E8-4CAB-A918-17A1516D18A8}" srcOrd="0" destOrd="0" presId="urn:microsoft.com/office/officeart/2005/8/layout/matrix1"/>
    <dgm:cxn modelId="{14156E9F-1B4A-4A81-97CA-BB1F7473FE1A}" srcId="{C8FFA960-8657-40E0-B647-F16C6208712B}" destId="{76A107B6-4BAD-4833-BD48-9E21AF088DAC}" srcOrd="1" destOrd="0" parTransId="{73D914BA-091D-47AC-B6C8-E46E2D286A14}" sibTransId="{16CDB410-F3AC-44BE-8B91-EB73DECE2FD5}"/>
    <dgm:cxn modelId="{554FB1C3-FF48-437A-B163-25DC3E9190B7}" type="presOf" srcId="{02D7CA71-1A65-4FF4-9347-C29879F7541D}" destId="{673082C4-C79B-4AA6-91C4-B548599FF27F}" srcOrd="1" destOrd="0" presId="urn:microsoft.com/office/officeart/2005/8/layout/matrix1"/>
    <dgm:cxn modelId="{C4AC7CE7-01EE-482B-9BDD-0B05057E18C2}" type="presOf" srcId="{76A107B6-4BAD-4833-BD48-9E21AF088DAC}" destId="{0D24DB7D-37CD-47D2-B1C1-3FAB0DE719E8}" srcOrd="0" destOrd="0" presId="urn:microsoft.com/office/officeart/2005/8/layout/matrix1"/>
    <dgm:cxn modelId="{9DC9DFF4-50C3-497D-A84E-8E14013C398C}" type="presOf" srcId="{FB438C8B-E8F8-4584-8C8B-09A5F9DCB2C3}" destId="{02EFBE55-AB26-4374-AD06-FE4B67181F3C}" srcOrd="0" destOrd="0" presId="urn:microsoft.com/office/officeart/2005/8/layout/matrix1"/>
    <dgm:cxn modelId="{7A544CF6-EF0F-4E6B-BFD9-C3D7CFB595E0}" srcId="{D7BC1FE5-325F-416A-BAD8-0B545D419AE0}" destId="{C8FFA960-8657-40E0-B647-F16C6208712B}" srcOrd="0" destOrd="0" parTransId="{FAAB45F7-0A5E-4BA9-9CAE-FBD09B20F95D}" sibTransId="{C6F7ACD7-D737-4FF1-9B7A-95E3016726B0}"/>
    <dgm:cxn modelId="{9BED7EF6-4A11-421C-B731-BE83081464F8}" srcId="{C8FFA960-8657-40E0-B647-F16C6208712B}" destId="{02D7CA71-1A65-4FF4-9347-C29879F7541D}" srcOrd="3" destOrd="0" parTransId="{F73913D1-8DD8-4967-A8D2-DA8E150B3AFC}" sibTransId="{DEF1715E-D023-4128-A765-F662405B8C86}"/>
    <dgm:cxn modelId="{702EABA7-213D-4BD3-B64D-0DF52736369C}" type="presParOf" srcId="{CA3A1D9A-26E8-4CAB-A918-17A1516D18A8}" destId="{0D9FB4B1-A10D-475B-83FF-8C9817F4A598}" srcOrd="0" destOrd="0" presId="urn:microsoft.com/office/officeart/2005/8/layout/matrix1"/>
    <dgm:cxn modelId="{33446ED6-FD0F-4A83-9200-33607AF6ECBA}" type="presParOf" srcId="{0D9FB4B1-A10D-475B-83FF-8C9817F4A598}" destId="{B17C7B7E-A7B1-4513-942A-5FD16CDC1047}" srcOrd="0" destOrd="0" presId="urn:microsoft.com/office/officeart/2005/8/layout/matrix1"/>
    <dgm:cxn modelId="{35BF5452-4CA7-47EC-86F0-AAD0147349F9}" type="presParOf" srcId="{0D9FB4B1-A10D-475B-83FF-8C9817F4A598}" destId="{F6B7415F-D5E2-429A-BD8E-E9AEE2E4EF4C}" srcOrd="1" destOrd="0" presId="urn:microsoft.com/office/officeart/2005/8/layout/matrix1"/>
    <dgm:cxn modelId="{F94F843B-7D5E-4E77-B995-B611340DE718}" type="presParOf" srcId="{0D9FB4B1-A10D-475B-83FF-8C9817F4A598}" destId="{0D24DB7D-37CD-47D2-B1C1-3FAB0DE719E8}" srcOrd="2" destOrd="0" presId="urn:microsoft.com/office/officeart/2005/8/layout/matrix1"/>
    <dgm:cxn modelId="{3A3B7E17-2C0C-4AD9-8124-E8E54EB2631E}" type="presParOf" srcId="{0D9FB4B1-A10D-475B-83FF-8C9817F4A598}" destId="{AF762F75-FFB6-4CEF-AFBB-B209984CDE12}" srcOrd="3" destOrd="0" presId="urn:microsoft.com/office/officeart/2005/8/layout/matrix1"/>
    <dgm:cxn modelId="{CBB80EA1-E179-4B27-AA18-E7C5FF221F31}" type="presParOf" srcId="{0D9FB4B1-A10D-475B-83FF-8C9817F4A598}" destId="{02EFBE55-AB26-4374-AD06-FE4B67181F3C}" srcOrd="4" destOrd="0" presId="urn:microsoft.com/office/officeart/2005/8/layout/matrix1"/>
    <dgm:cxn modelId="{4A5FD598-A43B-48FF-92BF-1E0591F5068D}" type="presParOf" srcId="{0D9FB4B1-A10D-475B-83FF-8C9817F4A598}" destId="{1361E4B9-78A5-4745-A73B-775EA5FEB79B}" srcOrd="5" destOrd="0" presId="urn:microsoft.com/office/officeart/2005/8/layout/matrix1"/>
    <dgm:cxn modelId="{BA758E1C-D7DC-4F77-A9E4-7469D123D157}" type="presParOf" srcId="{0D9FB4B1-A10D-475B-83FF-8C9817F4A598}" destId="{368CC8F1-6C13-499D-A506-A0485DCBD3CB}" srcOrd="6" destOrd="0" presId="urn:microsoft.com/office/officeart/2005/8/layout/matrix1"/>
    <dgm:cxn modelId="{4B2BCA24-A4A3-4F25-9AF3-68E2FBC7C79E}" type="presParOf" srcId="{0D9FB4B1-A10D-475B-83FF-8C9817F4A598}" destId="{673082C4-C79B-4AA6-91C4-B548599FF27F}" srcOrd="7" destOrd="0" presId="urn:microsoft.com/office/officeart/2005/8/layout/matrix1"/>
    <dgm:cxn modelId="{5037089D-F8EF-48F9-9B63-CF2181F9223E}" type="presParOf" srcId="{CA3A1D9A-26E8-4CAB-A918-17A1516D18A8}" destId="{A219BDEE-EDE3-40A7-9307-E9D63A83BB2E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D7DB4A-5748-4380-836F-76F3A445F298}" type="doc">
      <dgm:prSet loTypeId="urn:microsoft.com/office/officeart/2005/8/layout/chevron1" loCatId="process" qsTypeId="urn:microsoft.com/office/officeart/2005/8/quickstyle/simple5" qsCatId="simple" csTypeId="urn:microsoft.com/office/officeart/2005/8/colors/accent1_2" csCatId="accent1" phldr="1"/>
      <dgm:spPr/>
    </dgm:pt>
    <dgm:pt modelId="{7C4DF25E-2AEF-48F4-9F98-EF55F83CB361}">
      <dgm:prSet phldrT="[Text]"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Faculty Advisors</a:t>
          </a:r>
        </a:p>
      </dgm:t>
    </dgm:pt>
    <dgm:pt modelId="{FE375C34-9AF2-4C74-BCB7-D96785AD78B1}" type="parTrans" cxnId="{C3CD3F29-AFD6-4F92-BAE9-8F240BB190DF}">
      <dgm:prSet/>
      <dgm:spPr/>
      <dgm:t>
        <a:bodyPr/>
        <a:lstStyle/>
        <a:p>
          <a:endParaRPr lang="en-US"/>
        </a:p>
      </dgm:t>
    </dgm:pt>
    <dgm:pt modelId="{3383293C-D197-4B81-BFD5-B15FCCAF46C2}" type="sibTrans" cxnId="{C3CD3F29-AFD6-4F92-BAE9-8F240BB190DF}">
      <dgm:prSet/>
      <dgm:spPr/>
      <dgm:t>
        <a:bodyPr/>
        <a:lstStyle/>
        <a:p>
          <a:endParaRPr lang="en-US"/>
        </a:p>
      </dgm:t>
    </dgm:pt>
    <dgm:pt modelId="{15348826-A537-4C76-A829-87D18B38EF2F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Hybrid Model</a:t>
          </a:r>
        </a:p>
      </dgm:t>
    </dgm:pt>
    <dgm:pt modelId="{6AC734A7-95CC-46FF-8124-BC046EDCE2E4}" type="parTrans" cxnId="{4C9F058A-9F92-48C1-927C-9C6418BBA2AA}">
      <dgm:prSet/>
      <dgm:spPr/>
      <dgm:t>
        <a:bodyPr/>
        <a:lstStyle/>
        <a:p>
          <a:endParaRPr lang="en-US"/>
        </a:p>
      </dgm:t>
    </dgm:pt>
    <dgm:pt modelId="{E34B4499-C6DB-43E7-9FBA-46D7BADF4070}" type="sibTrans" cxnId="{4C9F058A-9F92-48C1-927C-9C6418BBA2AA}">
      <dgm:prSet/>
      <dgm:spPr/>
      <dgm:t>
        <a:bodyPr/>
        <a:lstStyle/>
        <a:p>
          <a:endParaRPr lang="en-US"/>
        </a:p>
      </dgm:t>
    </dgm:pt>
    <dgm:pt modelId="{165D0CBE-B01C-42B3-A537-704C0B9FA26F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Professional Advisors</a:t>
          </a:r>
        </a:p>
      </dgm:t>
    </dgm:pt>
    <dgm:pt modelId="{3C6C1C1D-8681-4604-8B1D-F8AFAB9E222C}" type="parTrans" cxnId="{66047DFF-8019-4F07-988F-0CE6C96DD270}">
      <dgm:prSet/>
      <dgm:spPr/>
      <dgm:t>
        <a:bodyPr/>
        <a:lstStyle/>
        <a:p>
          <a:endParaRPr lang="en-US"/>
        </a:p>
      </dgm:t>
    </dgm:pt>
    <dgm:pt modelId="{3D759381-A646-44E9-8473-ED0AE939BA7C}" type="sibTrans" cxnId="{66047DFF-8019-4F07-988F-0CE6C96DD270}">
      <dgm:prSet/>
      <dgm:spPr/>
      <dgm:t>
        <a:bodyPr/>
        <a:lstStyle/>
        <a:p>
          <a:endParaRPr lang="en-US"/>
        </a:p>
      </dgm:t>
    </dgm:pt>
    <dgm:pt modelId="{93936658-BB34-48A1-AF02-A84E82EAA27E}" type="pres">
      <dgm:prSet presAssocID="{37D7DB4A-5748-4380-836F-76F3A445F298}" presName="Name0" presStyleCnt="0">
        <dgm:presLayoutVars>
          <dgm:dir/>
          <dgm:animLvl val="lvl"/>
          <dgm:resizeHandles val="exact"/>
        </dgm:presLayoutVars>
      </dgm:prSet>
      <dgm:spPr/>
    </dgm:pt>
    <dgm:pt modelId="{3413490E-CBB6-4989-ABA3-170918328196}" type="pres">
      <dgm:prSet presAssocID="{7C4DF25E-2AEF-48F4-9F98-EF55F83CB361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209693C5-C3BD-4859-A0B9-F516CC7CC89B}" type="pres">
      <dgm:prSet presAssocID="{3383293C-D197-4B81-BFD5-B15FCCAF46C2}" presName="parTxOnlySpace" presStyleCnt="0"/>
      <dgm:spPr/>
    </dgm:pt>
    <dgm:pt modelId="{961A5416-7AEB-461D-A132-EB87F253DD1E}" type="pres">
      <dgm:prSet presAssocID="{15348826-A537-4C76-A829-87D18B38EF2F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D0A20A0-C728-47C2-A3EA-81FB5521A394}" type="pres">
      <dgm:prSet presAssocID="{E34B4499-C6DB-43E7-9FBA-46D7BADF4070}" presName="parTxOnlySpace" presStyleCnt="0"/>
      <dgm:spPr/>
    </dgm:pt>
    <dgm:pt modelId="{30972A22-C2F2-4B63-AF99-B9C61563C1AE}" type="pres">
      <dgm:prSet presAssocID="{165D0CBE-B01C-42B3-A537-704C0B9FA26F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EA746910-4B24-476D-8EA6-C4BDF4327C10}" type="presOf" srcId="{15348826-A537-4C76-A829-87D18B38EF2F}" destId="{961A5416-7AEB-461D-A132-EB87F253DD1E}" srcOrd="0" destOrd="0" presId="urn:microsoft.com/office/officeart/2005/8/layout/chevron1"/>
    <dgm:cxn modelId="{C3CD3F29-AFD6-4F92-BAE9-8F240BB190DF}" srcId="{37D7DB4A-5748-4380-836F-76F3A445F298}" destId="{7C4DF25E-2AEF-48F4-9F98-EF55F83CB361}" srcOrd="0" destOrd="0" parTransId="{FE375C34-9AF2-4C74-BCB7-D96785AD78B1}" sibTransId="{3383293C-D197-4B81-BFD5-B15FCCAF46C2}"/>
    <dgm:cxn modelId="{17FF2B3C-52AA-4090-9621-908B817DC4F6}" type="presOf" srcId="{7C4DF25E-2AEF-48F4-9F98-EF55F83CB361}" destId="{3413490E-CBB6-4989-ABA3-170918328196}" srcOrd="0" destOrd="0" presId="urn:microsoft.com/office/officeart/2005/8/layout/chevron1"/>
    <dgm:cxn modelId="{11D75688-F650-4D72-8ABD-1DA37829BE93}" type="presOf" srcId="{165D0CBE-B01C-42B3-A537-704C0B9FA26F}" destId="{30972A22-C2F2-4B63-AF99-B9C61563C1AE}" srcOrd="0" destOrd="0" presId="urn:microsoft.com/office/officeart/2005/8/layout/chevron1"/>
    <dgm:cxn modelId="{4C9F058A-9F92-48C1-927C-9C6418BBA2AA}" srcId="{37D7DB4A-5748-4380-836F-76F3A445F298}" destId="{15348826-A537-4C76-A829-87D18B38EF2F}" srcOrd="1" destOrd="0" parTransId="{6AC734A7-95CC-46FF-8124-BC046EDCE2E4}" sibTransId="{E34B4499-C6DB-43E7-9FBA-46D7BADF4070}"/>
    <dgm:cxn modelId="{ECA234B6-0BE9-497C-B54A-F683976C979A}" type="presOf" srcId="{37D7DB4A-5748-4380-836F-76F3A445F298}" destId="{93936658-BB34-48A1-AF02-A84E82EAA27E}" srcOrd="0" destOrd="0" presId="urn:microsoft.com/office/officeart/2005/8/layout/chevron1"/>
    <dgm:cxn modelId="{66047DFF-8019-4F07-988F-0CE6C96DD270}" srcId="{37D7DB4A-5748-4380-836F-76F3A445F298}" destId="{165D0CBE-B01C-42B3-A537-704C0B9FA26F}" srcOrd="2" destOrd="0" parTransId="{3C6C1C1D-8681-4604-8B1D-F8AFAB9E222C}" sibTransId="{3D759381-A646-44E9-8473-ED0AE939BA7C}"/>
    <dgm:cxn modelId="{A9E3C25A-BA4E-4175-8FDB-DF97FCB0A5F3}" type="presParOf" srcId="{93936658-BB34-48A1-AF02-A84E82EAA27E}" destId="{3413490E-CBB6-4989-ABA3-170918328196}" srcOrd="0" destOrd="0" presId="urn:microsoft.com/office/officeart/2005/8/layout/chevron1"/>
    <dgm:cxn modelId="{5B7A2510-13B8-4262-8605-598DBB4702CA}" type="presParOf" srcId="{93936658-BB34-48A1-AF02-A84E82EAA27E}" destId="{209693C5-C3BD-4859-A0B9-F516CC7CC89B}" srcOrd="1" destOrd="0" presId="urn:microsoft.com/office/officeart/2005/8/layout/chevron1"/>
    <dgm:cxn modelId="{0B34648B-F38C-44EA-A874-6A3E605FB8CD}" type="presParOf" srcId="{93936658-BB34-48A1-AF02-A84E82EAA27E}" destId="{961A5416-7AEB-461D-A132-EB87F253DD1E}" srcOrd="2" destOrd="0" presId="urn:microsoft.com/office/officeart/2005/8/layout/chevron1"/>
    <dgm:cxn modelId="{00394C45-17CA-4E2D-96F4-8350A96E2B55}" type="presParOf" srcId="{93936658-BB34-48A1-AF02-A84E82EAA27E}" destId="{1D0A20A0-C728-47C2-A3EA-81FB5521A394}" srcOrd="3" destOrd="0" presId="urn:microsoft.com/office/officeart/2005/8/layout/chevron1"/>
    <dgm:cxn modelId="{E51E7AC8-7372-42B6-A0FB-9F093E590621}" type="presParOf" srcId="{93936658-BB34-48A1-AF02-A84E82EAA27E}" destId="{30972A22-C2F2-4B63-AF99-B9C61563C1AE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7C7B7E-A7B1-4513-942A-5FD16CDC1047}">
      <dsp:nvSpPr>
        <dsp:cNvPr id="0" name=""/>
        <dsp:cNvSpPr/>
      </dsp:nvSpPr>
      <dsp:spPr>
        <a:xfrm rot="16200000">
          <a:off x="1849040" y="-1849040"/>
          <a:ext cx="1816893" cy="5514975"/>
        </a:xfrm>
        <a:prstGeom prst="round1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System	</a:t>
          </a:r>
        </a:p>
      </dsp:txBody>
      <dsp:txXfrm rot="5400000">
        <a:off x="0" y="0"/>
        <a:ext cx="5514975" cy="1362670"/>
      </dsp:txXfrm>
    </dsp:sp>
    <dsp:sp modelId="{0D24DB7D-37CD-47D2-B1C1-3FAB0DE719E8}">
      <dsp:nvSpPr>
        <dsp:cNvPr id="0" name=""/>
        <dsp:cNvSpPr/>
      </dsp:nvSpPr>
      <dsp:spPr>
        <a:xfrm>
          <a:off x="5514975" y="0"/>
          <a:ext cx="5514975" cy="1816893"/>
        </a:xfrm>
        <a:prstGeom prst="round1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State Agency</a:t>
          </a:r>
        </a:p>
      </dsp:txBody>
      <dsp:txXfrm>
        <a:off x="5514975" y="0"/>
        <a:ext cx="5514975" cy="1362670"/>
      </dsp:txXfrm>
    </dsp:sp>
    <dsp:sp modelId="{02EFBE55-AB26-4374-AD06-FE4B67181F3C}">
      <dsp:nvSpPr>
        <dsp:cNvPr id="0" name=""/>
        <dsp:cNvSpPr/>
      </dsp:nvSpPr>
      <dsp:spPr>
        <a:xfrm rot="10800000">
          <a:off x="0" y="1816893"/>
          <a:ext cx="5514975" cy="1816893"/>
        </a:xfrm>
        <a:prstGeom prst="round1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Federal Department</a:t>
          </a:r>
        </a:p>
      </dsp:txBody>
      <dsp:txXfrm rot="10800000">
        <a:off x="0" y="2271116"/>
        <a:ext cx="5514975" cy="1362670"/>
      </dsp:txXfrm>
    </dsp:sp>
    <dsp:sp modelId="{368CC8F1-6C13-499D-A506-A0485DCBD3CB}">
      <dsp:nvSpPr>
        <dsp:cNvPr id="0" name=""/>
        <dsp:cNvSpPr/>
      </dsp:nvSpPr>
      <dsp:spPr>
        <a:xfrm rot="5400000">
          <a:off x="7364015" y="-32147"/>
          <a:ext cx="1816893" cy="5514975"/>
        </a:xfrm>
        <a:prstGeom prst="round1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Accreditor</a:t>
          </a:r>
        </a:p>
      </dsp:txBody>
      <dsp:txXfrm rot="-5400000">
        <a:off x="5514975" y="2271116"/>
        <a:ext cx="5514975" cy="1362670"/>
      </dsp:txXfrm>
    </dsp:sp>
    <dsp:sp modelId="{A219BDEE-EDE3-40A7-9307-E9D63A83BB2E}">
      <dsp:nvSpPr>
        <dsp:cNvPr id="0" name=""/>
        <dsp:cNvSpPr/>
      </dsp:nvSpPr>
      <dsp:spPr>
        <a:xfrm>
          <a:off x="3860482" y="1362670"/>
          <a:ext cx="3308985" cy="908446"/>
        </a:xfrm>
        <a:prstGeom prst="roundRect">
          <a:avLst/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University</a:t>
          </a:r>
        </a:p>
      </dsp:txBody>
      <dsp:txXfrm>
        <a:off x="3904829" y="1407017"/>
        <a:ext cx="3220291" cy="8197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13490E-CBB6-4989-ABA3-170918328196}">
      <dsp:nvSpPr>
        <dsp:cNvPr id="0" name=""/>
        <dsp:cNvSpPr/>
      </dsp:nvSpPr>
      <dsp:spPr>
        <a:xfrm>
          <a:off x="3231" y="1029501"/>
          <a:ext cx="3936959" cy="1574783"/>
        </a:xfrm>
        <a:prstGeom prst="chevron">
          <a:avLst/>
        </a:prstGeom>
        <a:solidFill>
          <a:schemeClr val="dk1"/>
        </a:solidFill>
        <a:ln w="22225" cap="rnd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124016" tIns="41339" rIns="41339" bIns="41339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Faculty Advisors</a:t>
          </a:r>
        </a:p>
      </dsp:txBody>
      <dsp:txXfrm>
        <a:off x="790623" y="1029501"/>
        <a:ext cx="2362176" cy="1574783"/>
      </dsp:txXfrm>
    </dsp:sp>
    <dsp:sp modelId="{961A5416-7AEB-461D-A132-EB87F253DD1E}">
      <dsp:nvSpPr>
        <dsp:cNvPr id="0" name=""/>
        <dsp:cNvSpPr/>
      </dsp:nvSpPr>
      <dsp:spPr>
        <a:xfrm>
          <a:off x="3546495" y="1029501"/>
          <a:ext cx="3936959" cy="1574783"/>
        </a:xfrm>
        <a:prstGeom prst="chevron">
          <a:avLst/>
        </a:prstGeom>
        <a:solidFill>
          <a:schemeClr val="accent1"/>
        </a:solidFill>
        <a:ln w="22225" cap="rnd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24016" tIns="41339" rIns="41339" bIns="41339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Hybrid Model</a:t>
          </a:r>
        </a:p>
      </dsp:txBody>
      <dsp:txXfrm>
        <a:off x="4333887" y="1029501"/>
        <a:ext cx="2362176" cy="1574783"/>
      </dsp:txXfrm>
    </dsp:sp>
    <dsp:sp modelId="{30972A22-C2F2-4B63-AF99-B9C61563C1AE}">
      <dsp:nvSpPr>
        <dsp:cNvPr id="0" name=""/>
        <dsp:cNvSpPr/>
      </dsp:nvSpPr>
      <dsp:spPr>
        <a:xfrm>
          <a:off x="7089758" y="1029501"/>
          <a:ext cx="3936959" cy="1574783"/>
        </a:xfrm>
        <a:prstGeom prst="chevron">
          <a:avLst/>
        </a:prstGeom>
        <a:solidFill>
          <a:schemeClr val="accent3"/>
        </a:solidFill>
        <a:ln w="22225" cap="rnd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24016" tIns="41339" rIns="41339" bIns="41339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Professional Advisors</a:t>
          </a:r>
        </a:p>
      </dsp:txBody>
      <dsp:txXfrm>
        <a:off x="7877150" y="1029501"/>
        <a:ext cx="2362176" cy="15747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1/19/2020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685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82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1/19/2020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36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1/19/2020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062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1/19/2020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38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828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1/19/2020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310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1/19/2020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064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1/19/2020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378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1/19/2020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544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016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2296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75" r:id="rId5"/>
    <p:sldLayoutId id="2147483769" r:id="rId6"/>
    <p:sldLayoutId id="2147483770" r:id="rId7"/>
    <p:sldLayoutId id="2147483771" r:id="rId8"/>
    <p:sldLayoutId id="2147483774" r:id="rId9"/>
    <p:sldLayoutId id="2147483773" r:id="rId10"/>
    <p:sldLayoutId id="2147483772" r:id="rId11"/>
  </p:sldLayoutIdLst>
  <p:hf sldNum="0"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7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CF4EB5C-ED25-4675-8255-2F5B12CFF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514EC6E-A557-42A2-BCDC-3ABFFC5E5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05482C9-EB42-4BFE-95BF-7FD661F0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539E646-A625-4A26-86ED-BD90EDD329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9171204-6A50-40E1-B631-84CEDFC93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C973F6-5187-412F-AACC-6E3FF8A6A1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628" y="496959"/>
            <a:ext cx="1106164" cy="585973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11AE14F-1B7E-41E6-B579-2F71D1350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2856" y="496958"/>
            <a:ext cx="9961047" cy="367807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3CF0153-6D5C-463B-BA7F-172E9D679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3715" y="708498"/>
            <a:ext cx="7574507" cy="333005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6000" dirty="0">
                <a:solidFill>
                  <a:srgbClr val="FFFFFF"/>
                </a:solidFill>
              </a:rPr>
              <a:t>Like southwest, but on a plane filled with friends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52BB805-F7B7-4B80-A1C5-385D4DAF7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2789" y="4284212"/>
            <a:ext cx="9961115" cy="2072481"/>
          </a:xfrm>
          <a:prstGeom prst="rect">
            <a:avLst/>
          </a:prstGeom>
          <a:solidFill>
            <a:srgbClr val="89929B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C6AD09-BA5B-4A0C-B3FE-26B670AFB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93715" y="4502576"/>
            <a:ext cx="7574507" cy="16409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Please sit with colleagues from similar functional areas</a:t>
            </a:r>
          </a:p>
        </p:txBody>
      </p:sp>
    </p:spTree>
    <p:extLst>
      <p:ext uri="{BB962C8B-B14F-4D97-AF65-F5344CB8AC3E}">
        <p14:creationId xmlns:p14="http://schemas.microsoft.com/office/powerpoint/2010/main" val="3256300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2D333-4DAB-4B45-A46E-5321D8FF7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A major shift | student loan debt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04F8342-C9D9-4196-80CD-DD4F2D09AC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7730282"/>
              </p:ext>
            </p:extLst>
          </p:nvPr>
        </p:nvGraphicFramePr>
        <p:xfrm>
          <a:off x="581025" y="2341563"/>
          <a:ext cx="1102995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2975">
                  <a:extLst>
                    <a:ext uri="{9D8B030D-6E8A-4147-A177-3AD203B41FA5}">
                      <a16:colId xmlns:a16="http://schemas.microsoft.com/office/drawing/2014/main" val="300861138"/>
                    </a:ext>
                  </a:extLst>
                </a:gridCol>
                <a:gridCol w="7546975">
                  <a:extLst>
                    <a:ext uri="{9D8B030D-6E8A-4147-A177-3AD203B41FA5}">
                      <a16:colId xmlns:a16="http://schemas.microsoft.com/office/drawing/2014/main" val="34202878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Student loans in 2019: A snapshot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6986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$1.41 trillion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Amount of student loan debt outstanding in the USA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129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effectLst/>
                        </a:rPr>
                        <a:t>Percent of college attendees taking on debt, including student loans, to pay for their education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688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$35,359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effectLst/>
                        </a:rPr>
                        <a:t>Average amount of student loan debt per borrower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6703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14.4%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effectLst/>
                        </a:rPr>
                        <a:t>Percent of adults with a student loan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4726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effectLst/>
                        </a:rPr>
                        <a:t>Amount of student loan debt that is at least 90 days past due or in default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5194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82FACA0-1A0D-4D58-AD8B-3536F2D78A89}"/>
              </a:ext>
            </a:extLst>
          </p:cNvPr>
          <p:cNvSpPr txBox="1"/>
          <p:nvPr/>
        </p:nvSpPr>
        <p:spPr>
          <a:xfrm>
            <a:off x="2923832" y="6162836"/>
            <a:ext cx="65136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$1.06 trillion in student loan debt only five years ago!</a:t>
            </a:r>
          </a:p>
        </p:txBody>
      </p:sp>
    </p:spTree>
    <p:extLst>
      <p:ext uri="{BB962C8B-B14F-4D97-AF65-F5344CB8AC3E}">
        <p14:creationId xmlns:p14="http://schemas.microsoft.com/office/powerpoint/2010/main" val="760782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62944-AFAC-F040-8E3E-FF2EE8473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Articulating and planning for academic advising success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01427-0D32-0445-94AB-C03C5960A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4312420"/>
          </a:xfrm>
        </p:spPr>
        <p:txBody>
          <a:bodyPr>
            <a:normAutofit/>
          </a:bodyPr>
          <a:lstStyle/>
          <a:p>
            <a:r>
              <a:rPr lang="en-US" sz="2400" dirty="0"/>
              <a:t>Developing mission / vision statements and goals</a:t>
            </a:r>
          </a:p>
          <a:p>
            <a:r>
              <a:rPr lang="en-US" sz="2400" dirty="0"/>
              <a:t>Developing policy and priorities</a:t>
            </a:r>
          </a:p>
          <a:p>
            <a:pPr lvl="1"/>
            <a:r>
              <a:rPr lang="en-US" sz="2200" dirty="0"/>
              <a:t>See Texas State University Undergraduate Academic Advising Policies</a:t>
            </a:r>
          </a:p>
          <a:p>
            <a:r>
              <a:rPr lang="en-US" sz="2400" dirty="0"/>
              <a:t>Defining the ecosystem</a:t>
            </a:r>
          </a:p>
          <a:p>
            <a:r>
              <a:rPr lang="en-US" sz="2400" dirty="0"/>
              <a:t>Develop a marketing and communications strategy regarding academic advising</a:t>
            </a:r>
          </a:p>
          <a:p>
            <a:r>
              <a:rPr lang="en-US" sz="2400" dirty="0"/>
              <a:t>Benchmark advising services through authentic assessment</a:t>
            </a:r>
          </a:p>
        </p:txBody>
      </p:sp>
    </p:spTree>
    <p:extLst>
      <p:ext uri="{BB962C8B-B14F-4D97-AF65-F5344CB8AC3E}">
        <p14:creationId xmlns:p14="http://schemas.microsoft.com/office/powerpoint/2010/main" val="4178420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9BF9E-11A4-4A13-9018-F36FFB51D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Today’s CSU-Pueblo Students | what do they need?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A800D-320A-4864-B2BE-C302E1D83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For the next 8-10 minutes, let’s think about what CSU-Pueblo students need from academic advising</a:t>
            </a:r>
          </a:p>
          <a:p>
            <a:r>
              <a:rPr lang="en-US" sz="2400" dirty="0"/>
              <a:t>Based upon these needs, who is in the CSU-Pueblo ecosystem?</a:t>
            </a:r>
          </a:p>
          <a:p>
            <a:pPr lvl="1"/>
            <a:r>
              <a:rPr lang="en-US" sz="2400" dirty="0"/>
              <a:t>Who is not currently at the table with respect to your advising ecosystem?</a:t>
            </a:r>
          </a:p>
          <a:p>
            <a:r>
              <a:rPr lang="en-US" sz="2400" dirty="0"/>
              <a:t>Individual reflection (2-3 minutes), shared conversation (5 minutes), report out to the group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979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CF4EB5C-ED25-4675-8255-2F5B12CFF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514EC6E-A557-42A2-BCDC-3ABFFC5E5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05482C9-EB42-4BFE-95BF-7FD661F0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539E646-A625-4A26-86ED-BD90EDD329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9171204-6A50-40E1-B631-84CEDFC93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C973F6-5187-412F-AACC-6E3FF8A6A1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628" y="496959"/>
            <a:ext cx="1106164" cy="585973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11AE14F-1B7E-41E6-B579-2F71D1350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2856" y="496958"/>
            <a:ext cx="9961047" cy="367807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BE18658-F88B-4B4D-9F7C-A3EE345CF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3715" y="708498"/>
            <a:ext cx="7574507" cy="333005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6000" dirty="0">
                <a:solidFill>
                  <a:srgbClr val="FFFFFF"/>
                </a:solidFill>
              </a:rPr>
              <a:t>After counting heads, you can move to a new seat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52BB805-F7B7-4B80-A1C5-385D4DAF7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2789" y="4284212"/>
            <a:ext cx="9961115" cy="2072481"/>
          </a:xfrm>
          <a:prstGeom prst="rect">
            <a:avLst/>
          </a:prstGeom>
          <a:solidFill>
            <a:srgbClr val="89929B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95570C-FC31-4A76-AEDA-D88005192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93715" y="4502576"/>
            <a:ext cx="7574507" cy="16409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Please sit with colleagues from similar families of disciplines</a:t>
            </a:r>
          </a:p>
        </p:txBody>
      </p:sp>
    </p:spTree>
    <p:extLst>
      <p:ext uri="{BB962C8B-B14F-4D97-AF65-F5344CB8AC3E}">
        <p14:creationId xmlns:p14="http://schemas.microsoft.com/office/powerpoint/2010/main" val="4179896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E43D9-05B8-4123-A4D2-4278CEAE1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Developing an advising framework based upon student needs</a:t>
            </a:r>
            <a:endParaRPr lang="en-US" sz="3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B3DBDE8-0799-4C83-BC8D-9564C46B87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9605808"/>
              </p:ext>
            </p:extLst>
          </p:nvPr>
        </p:nvGraphicFramePr>
        <p:xfrm>
          <a:off x="581025" y="2341563"/>
          <a:ext cx="11029950" cy="3633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17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741D7-49C0-4D79-BF19-0A6924086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Model considerations | faculty as advisors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5EA32-3130-491B-9C27-D562BD948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4342158"/>
          </a:xfrm>
        </p:spPr>
        <p:txBody>
          <a:bodyPr>
            <a:normAutofit/>
          </a:bodyPr>
          <a:lstStyle/>
          <a:p>
            <a:r>
              <a:rPr lang="en-US" sz="2400" dirty="0"/>
              <a:t>Strengths</a:t>
            </a:r>
          </a:p>
          <a:p>
            <a:pPr lvl="1"/>
            <a:r>
              <a:rPr lang="en-US" sz="2200" dirty="0"/>
              <a:t>Direct link to the curriculum | content experts</a:t>
            </a:r>
          </a:p>
          <a:p>
            <a:pPr lvl="1"/>
            <a:r>
              <a:rPr lang="en-US" sz="2200" dirty="0"/>
              <a:t>Opportunities to learn about career and graduation education opportunities</a:t>
            </a:r>
          </a:p>
          <a:p>
            <a:pPr lvl="1"/>
            <a:r>
              <a:rPr lang="en-US" sz="2200" dirty="0"/>
              <a:t>Academic engagement</a:t>
            </a:r>
          </a:p>
          <a:p>
            <a:r>
              <a:rPr lang="en-US" sz="2400" dirty="0"/>
              <a:t>Concerns</a:t>
            </a:r>
          </a:p>
          <a:p>
            <a:pPr lvl="1"/>
            <a:r>
              <a:rPr lang="en-US" sz="2200" dirty="0"/>
              <a:t>Increasing compliance expectations</a:t>
            </a:r>
          </a:p>
          <a:p>
            <a:pPr lvl="1"/>
            <a:r>
              <a:rPr lang="en-US" sz="2200" dirty="0"/>
              <a:t>Continuing professional development</a:t>
            </a:r>
          </a:p>
          <a:p>
            <a:pPr lvl="1"/>
            <a:r>
              <a:rPr lang="en-US" sz="2200" dirty="0"/>
              <a:t>Value within tenure and promotion system</a:t>
            </a:r>
          </a:p>
          <a:p>
            <a:pPr lvl="1"/>
            <a:endParaRPr lang="en-US" sz="22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8690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741D7-49C0-4D79-BF19-0A6924086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Model considerations | Professional academic advisors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5EA32-3130-491B-9C27-D562BD948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4342158"/>
          </a:xfrm>
        </p:spPr>
        <p:txBody>
          <a:bodyPr>
            <a:normAutofit/>
          </a:bodyPr>
          <a:lstStyle/>
          <a:p>
            <a:r>
              <a:rPr lang="en-US" sz="2400" dirty="0"/>
              <a:t>Strengths</a:t>
            </a:r>
          </a:p>
          <a:p>
            <a:pPr lvl="1"/>
            <a:r>
              <a:rPr lang="en-US" sz="2200" dirty="0"/>
              <a:t>Advisor assignments and availabilities can be clearly articulated to students</a:t>
            </a:r>
          </a:p>
          <a:p>
            <a:pPr lvl="1"/>
            <a:r>
              <a:rPr lang="en-US" sz="2200" dirty="0"/>
              <a:t>Clear expectations for performance as academic advisors</a:t>
            </a:r>
          </a:p>
          <a:p>
            <a:pPr lvl="1"/>
            <a:r>
              <a:rPr lang="en-US" sz="2200" dirty="0"/>
              <a:t>Simplifies professional development and communication across the curriculum</a:t>
            </a:r>
          </a:p>
          <a:p>
            <a:r>
              <a:rPr lang="en-US" sz="2400" dirty="0"/>
              <a:t>Concerns</a:t>
            </a:r>
          </a:p>
          <a:p>
            <a:pPr lvl="1"/>
            <a:r>
              <a:rPr lang="en-US" sz="2200" dirty="0"/>
              <a:t>Professional advisors lack deep knowledge of discipline</a:t>
            </a:r>
          </a:p>
          <a:p>
            <a:pPr lvl="1"/>
            <a:r>
              <a:rPr lang="en-US" sz="2200" dirty="0"/>
              <a:t>Professional academic advisors are discipline agnostic</a:t>
            </a:r>
          </a:p>
          <a:p>
            <a:pPr lvl="1"/>
            <a:r>
              <a:rPr lang="en-US" sz="2200" dirty="0"/>
              <a:t>Easy to overwhelm advising staff with additional duties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309763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741D7-49C0-4D79-BF19-0A6924086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Model considerations | a hybrid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5EA32-3130-491B-9C27-D562BD948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545584"/>
            <a:ext cx="11029615" cy="4342158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Strengths</a:t>
            </a:r>
          </a:p>
          <a:p>
            <a:pPr lvl="1"/>
            <a:r>
              <a:rPr lang="en-US" sz="2200" dirty="0"/>
              <a:t>Expands the number of available advisors for students</a:t>
            </a:r>
          </a:p>
          <a:p>
            <a:pPr lvl="1"/>
            <a:r>
              <a:rPr lang="en-US" sz="2200" dirty="0"/>
              <a:t>Provides some flexibility and synergy with specific programs</a:t>
            </a:r>
          </a:p>
          <a:p>
            <a:pPr lvl="1"/>
            <a:r>
              <a:rPr lang="en-US" sz="2200" dirty="0"/>
              <a:t>An option during times of transition</a:t>
            </a:r>
          </a:p>
          <a:p>
            <a:r>
              <a:rPr lang="en-US" sz="2400" dirty="0"/>
              <a:t>Concerns</a:t>
            </a:r>
          </a:p>
          <a:p>
            <a:pPr lvl="1"/>
            <a:r>
              <a:rPr lang="en-US" sz="2200" dirty="0"/>
              <a:t>Less clarity for the advisee</a:t>
            </a:r>
          </a:p>
          <a:p>
            <a:pPr lvl="1"/>
            <a:r>
              <a:rPr lang="en-US" sz="2200" dirty="0"/>
              <a:t>May lead to challenges with respect to responsibility and authority</a:t>
            </a:r>
          </a:p>
          <a:p>
            <a:pPr lvl="1"/>
            <a:r>
              <a:rPr lang="en-US" sz="2200" dirty="0"/>
              <a:t>Professional development may be challenging</a:t>
            </a:r>
          </a:p>
          <a:p>
            <a:pPr lvl="1"/>
            <a:r>
              <a:rPr lang="en-US" sz="2200" dirty="0"/>
              <a:t>Should be part of a plan and not a destination</a:t>
            </a:r>
          </a:p>
          <a:p>
            <a:pPr lvl="1"/>
            <a:endParaRPr lang="en-US" sz="22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197614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A10F6-0550-4BA6-9CD2-E61B6CE84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Assessing quality of academic advising is key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DFA51-CEA1-4E2A-86A8-3A7B7053A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3"/>
            <a:ext cx="11029615" cy="4330869"/>
          </a:xfrm>
        </p:spPr>
        <p:txBody>
          <a:bodyPr>
            <a:normAutofit/>
          </a:bodyPr>
          <a:lstStyle/>
          <a:p>
            <a:r>
              <a:rPr lang="en-US" sz="2400" dirty="0"/>
              <a:t>How are you assessing the quality of academic advising at CSU-Pueblo?</a:t>
            </a:r>
          </a:p>
          <a:p>
            <a:pPr lvl="1"/>
            <a:r>
              <a:rPr lang="en-US" sz="2200" dirty="0"/>
              <a:t>Direct measures? (Knowledge / skill acquisition)</a:t>
            </a:r>
          </a:p>
          <a:p>
            <a:pPr lvl="1"/>
            <a:r>
              <a:rPr lang="en-US" sz="2200" dirty="0"/>
              <a:t>Indirect measures? (Nationally-normed surveys)</a:t>
            </a:r>
          </a:p>
          <a:p>
            <a:r>
              <a:rPr lang="en-US" sz="2400" dirty="0"/>
              <a:t>Formative versus summative assessment is key to program improvement</a:t>
            </a:r>
          </a:p>
          <a:p>
            <a:r>
              <a:rPr lang="en-US" sz="2400" dirty="0"/>
              <a:t>How will you measure change in the academic advising ecosystem?</a:t>
            </a:r>
          </a:p>
          <a:p>
            <a:r>
              <a:rPr lang="en-US" sz="2400" dirty="0"/>
              <a:t>Awareness of advising reputation and advisor ‘whole employee life’ is crucial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317406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E298E-219B-4161-A5B4-12E495410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What have I left out? 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63D38-79C8-4726-94AA-90BCA80A5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As our workshop concludes, let’s reflect on CSU-Pueblo faculty and staff questions about academic advising on campus</a:t>
            </a:r>
          </a:p>
          <a:p>
            <a:r>
              <a:rPr lang="en-US" sz="2400" dirty="0"/>
              <a:t>What questions do you have?</a:t>
            </a:r>
          </a:p>
          <a:p>
            <a:r>
              <a:rPr lang="en-US" sz="2400" dirty="0"/>
              <a:t>What information do you need?</a:t>
            </a:r>
          </a:p>
          <a:p>
            <a:r>
              <a:rPr lang="en-US" sz="2400" dirty="0"/>
              <a:t>Individual reflection (1 minute), shared conversation (2-3 minutes), report out to the group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303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6">
            <a:extLst>
              <a:ext uri="{FF2B5EF4-FFF2-40B4-BE49-F238E27FC236}">
                <a16:creationId xmlns:a16="http://schemas.microsoft.com/office/drawing/2014/main" id="{3987CAC5-608C-4637-9F4D-19E8797820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43991C-46B6-4515-BF07-DCB9D43FBE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6534" y="1005839"/>
            <a:ext cx="7420881" cy="4805025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b="1" dirty="0">
                <a:solidFill>
                  <a:srgbClr val="C00000"/>
                </a:solidFill>
              </a:rPr>
              <a:t>Academic advising</a:t>
            </a:r>
            <a:br>
              <a:rPr lang="en-US" dirty="0">
                <a:solidFill>
                  <a:schemeClr val="tx2"/>
                </a:solidFill>
              </a:rPr>
            </a:br>
            <a:br>
              <a:rPr lang="en-US" dirty="0">
                <a:solidFill>
                  <a:schemeClr val="tx2"/>
                </a:solidFill>
              </a:rPr>
            </a:br>
            <a:r>
              <a:rPr lang="en-US" dirty="0">
                <a:solidFill>
                  <a:schemeClr val="tx2"/>
                </a:solidFill>
              </a:rPr>
              <a:t>Planning for Success</a:t>
            </a:r>
            <a:br>
              <a:rPr lang="en-US" dirty="0">
                <a:solidFill>
                  <a:schemeClr val="tx2"/>
                </a:solidFill>
              </a:rPr>
            </a:br>
            <a:r>
              <a:rPr lang="en-US" sz="3200" dirty="0">
                <a:solidFill>
                  <a:schemeClr val="tx2"/>
                </a:solidFill>
              </a:rPr>
              <a:t>Student</a:t>
            </a:r>
            <a:br>
              <a:rPr lang="en-US" sz="3200" dirty="0">
                <a:solidFill>
                  <a:schemeClr val="tx2"/>
                </a:solidFill>
              </a:rPr>
            </a:br>
            <a:r>
              <a:rPr lang="en-US" sz="3200" dirty="0">
                <a:solidFill>
                  <a:schemeClr val="tx2"/>
                </a:solidFill>
              </a:rPr>
              <a:t>Faculty</a:t>
            </a:r>
            <a:br>
              <a:rPr lang="en-US" sz="3200" dirty="0">
                <a:solidFill>
                  <a:schemeClr val="tx2"/>
                </a:solidFill>
              </a:rPr>
            </a:br>
            <a:r>
              <a:rPr lang="en-US" sz="3200" dirty="0">
                <a:solidFill>
                  <a:schemeClr val="tx2"/>
                </a:solidFill>
              </a:rPr>
              <a:t>Institution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B5ABED4-61CA-4171-AF06-7F3D59612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038AD67-DDAB-47CB-9177-5DE55ED1B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BC997F-3436-4A66-ABD7-075554AE43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534DA17-9FF4-41C4-9EB3-0116A286C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6" y="614044"/>
            <a:ext cx="3703320" cy="5745836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D62B7F-BFC0-45AF-AAD6-74FB1A7E5C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7478" y="1009397"/>
            <a:ext cx="3078342" cy="4801468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Daniel A. Brown, Ph.D.</a:t>
            </a:r>
          </a:p>
          <a:p>
            <a:r>
              <a:rPr lang="en-US" sz="2800" dirty="0">
                <a:solidFill>
                  <a:srgbClr val="FFFFFF"/>
                </a:solidFill>
              </a:rPr>
              <a:t>Dean | Director | Principal Investigator</a:t>
            </a:r>
          </a:p>
        </p:txBody>
      </p:sp>
    </p:spTree>
    <p:extLst>
      <p:ext uri="{BB962C8B-B14F-4D97-AF65-F5344CB8AC3E}">
        <p14:creationId xmlns:p14="http://schemas.microsoft.com/office/powerpoint/2010/main" val="40031162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CF4EB5C-ED25-4675-8255-2F5B12CFF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514EC6E-A557-42A2-BCDC-3ABFFC5E5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05482C9-EB42-4BFE-95BF-7FD661F0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539E646-A625-4A26-86ED-BD90EDD329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9171204-6A50-40E1-B631-84CEDFC93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C973F6-5187-412F-AACC-6E3FF8A6A1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628" y="496959"/>
            <a:ext cx="1106164" cy="585973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11AE14F-1B7E-41E6-B579-2F71D1350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2856" y="496958"/>
            <a:ext cx="9961047" cy="367807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3CF0153-6D5C-463B-BA7F-172E9D679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3715" y="708498"/>
            <a:ext cx="7574507" cy="333005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000" dirty="0">
                <a:solidFill>
                  <a:srgbClr val="FFFFFF"/>
                </a:solidFill>
              </a:rPr>
              <a:t>We’ve reached our destination!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52BB805-F7B7-4B80-A1C5-385D4DAF7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2789" y="4284212"/>
            <a:ext cx="9961115" cy="2072481"/>
          </a:xfrm>
          <a:prstGeom prst="rect">
            <a:avLst/>
          </a:prstGeom>
          <a:solidFill>
            <a:srgbClr val="89929B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C6AD09-BA5B-4A0C-B3FE-26B670AFB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93715" y="4502576"/>
            <a:ext cx="7574507" cy="16409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Dr. Dann Brown</a:t>
            </a:r>
          </a:p>
          <a:p>
            <a:r>
              <a:rPr lang="en-US" sz="2400" dirty="0">
                <a:solidFill>
                  <a:srgbClr val="FFFFFF"/>
                </a:solidFill>
              </a:rPr>
              <a:t>512-245-3579</a:t>
            </a:r>
          </a:p>
          <a:p>
            <a:r>
              <a:rPr lang="en-US" sz="2400" dirty="0" err="1">
                <a:solidFill>
                  <a:srgbClr val="FFFFFF"/>
                </a:solidFill>
              </a:rPr>
              <a:t>dannbrown@txstate.edu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624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85503-6892-47C1-A2D8-741A8D06D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Today’s conversation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7EC0A-B768-4194-949F-6332CE6AB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Exploring roles and expectations for academic advising</a:t>
            </a:r>
          </a:p>
          <a:p>
            <a:r>
              <a:rPr lang="en-US" sz="2400" dirty="0"/>
              <a:t>Reflecting on demands on the advising ecosystem</a:t>
            </a:r>
          </a:p>
          <a:p>
            <a:r>
              <a:rPr lang="en-US" sz="2400" dirty="0"/>
              <a:t>Describing our advisees</a:t>
            </a:r>
          </a:p>
          <a:p>
            <a:r>
              <a:rPr lang="en-US" sz="2400" dirty="0"/>
              <a:t>Planning to meet their hierarchy of needs</a:t>
            </a:r>
          </a:p>
          <a:p>
            <a:r>
              <a:rPr lang="en-US" sz="2400" dirty="0"/>
              <a:t>What information will be helpful as CSU-Pueblo develops an “intentional and inescapable” plan for academic advising?</a:t>
            </a:r>
          </a:p>
        </p:txBody>
      </p:sp>
    </p:spTree>
    <p:extLst>
      <p:ext uri="{BB962C8B-B14F-4D97-AF65-F5344CB8AC3E}">
        <p14:creationId xmlns:p14="http://schemas.microsoft.com/office/powerpoint/2010/main" val="2716312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CEC05-3E7D-48F0-83EB-899AB6766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Our academic advising experiences in college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86533-38A2-43E5-8DAE-62EC4BD1D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3"/>
            <a:ext cx="11029615" cy="4229269"/>
          </a:xfrm>
        </p:spPr>
        <p:txBody>
          <a:bodyPr>
            <a:normAutofit/>
          </a:bodyPr>
          <a:lstStyle/>
          <a:p>
            <a:r>
              <a:rPr lang="en-US" sz="2400" dirty="0"/>
              <a:t>For the next 8-10 minutes, let’s think back to our college experiences</a:t>
            </a:r>
          </a:p>
          <a:p>
            <a:r>
              <a:rPr lang="en-US" sz="2400" dirty="0"/>
              <a:t>What resources were most valuable as you progressed toward the baccalaureate degree?</a:t>
            </a:r>
          </a:p>
          <a:p>
            <a:r>
              <a:rPr lang="en-US" sz="2400" dirty="0"/>
              <a:t>Who was your “advisor”?</a:t>
            </a:r>
          </a:p>
          <a:p>
            <a:r>
              <a:rPr lang="en-US" sz="2400" dirty="0"/>
              <a:t>Did you receive information that would have helped you succeed?</a:t>
            </a:r>
          </a:p>
          <a:p>
            <a:r>
              <a:rPr lang="en-US" sz="2400" dirty="0"/>
              <a:t>What information (if any) was not made available?</a:t>
            </a:r>
          </a:p>
          <a:p>
            <a:r>
              <a:rPr lang="en-US" sz="2400" dirty="0"/>
              <a:t>Individual reflection (2-3 minutes), shared conversation (5 minutes), report out to the group</a:t>
            </a:r>
          </a:p>
        </p:txBody>
      </p:sp>
    </p:spTree>
    <p:extLst>
      <p:ext uri="{BB962C8B-B14F-4D97-AF65-F5344CB8AC3E}">
        <p14:creationId xmlns:p14="http://schemas.microsoft.com/office/powerpoint/2010/main" val="3075970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9B4FB-1711-4136-8080-AFFD36D05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My experience | graduation by tri-fold brochure</a:t>
            </a:r>
          </a:p>
        </p:txBody>
      </p:sp>
      <p:pic>
        <p:nvPicPr>
          <p:cNvPr id="1026" name="Picture 2" descr="Image result for pittsburg state university images">
            <a:extLst>
              <a:ext uri="{FF2B5EF4-FFF2-40B4-BE49-F238E27FC236}">
                <a16:creationId xmlns:a16="http://schemas.microsoft.com/office/drawing/2014/main" id="{DFA19B36-C169-4880-A44D-539973E4D4C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999" y="2260538"/>
            <a:ext cx="7422193" cy="417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4966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C2131-1A88-4B68-80DC-0ECD4E92B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yesterday’s Advising Ecosystem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EB4A59D-4103-4A1E-A40D-1B9B4606C43C}"/>
              </a:ext>
            </a:extLst>
          </p:cNvPr>
          <p:cNvSpPr/>
          <p:nvPr/>
        </p:nvSpPr>
        <p:spPr>
          <a:xfrm>
            <a:off x="4879624" y="3515449"/>
            <a:ext cx="2419248" cy="1512396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2"/>
                </a:solidFill>
              </a:rPr>
              <a:t>Student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79BA6B5-7829-4038-A9CA-DD19C13A9318}"/>
              </a:ext>
            </a:extLst>
          </p:cNvPr>
          <p:cNvSpPr/>
          <p:nvPr/>
        </p:nvSpPr>
        <p:spPr>
          <a:xfrm>
            <a:off x="4873979" y="1857023"/>
            <a:ext cx="2419248" cy="15123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2"/>
                </a:solidFill>
              </a:rPr>
              <a:t>Advisor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4E7247C-38A0-4720-AC34-664E720E5B7B}"/>
              </a:ext>
            </a:extLst>
          </p:cNvPr>
          <p:cNvSpPr/>
          <p:nvPr/>
        </p:nvSpPr>
        <p:spPr>
          <a:xfrm>
            <a:off x="4889501" y="5173875"/>
            <a:ext cx="2419248" cy="15123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2"/>
                </a:solidFill>
              </a:rPr>
              <a:t>Faculty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B12D624-7BE1-430A-9012-EA0B516B16B1}"/>
              </a:ext>
            </a:extLst>
          </p:cNvPr>
          <p:cNvSpPr/>
          <p:nvPr/>
        </p:nvSpPr>
        <p:spPr>
          <a:xfrm>
            <a:off x="7726711" y="2008382"/>
            <a:ext cx="2082806" cy="119305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Diploma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1BB2440-61C4-40FE-AD40-0E801ADBFCEE}"/>
              </a:ext>
            </a:extLst>
          </p:cNvPr>
          <p:cNvSpPr/>
          <p:nvPr/>
        </p:nvSpPr>
        <p:spPr>
          <a:xfrm>
            <a:off x="2505871" y="1966790"/>
            <a:ext cx="2082806" cy="119305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Class Schedule</a:t>
            </a:r>
          </a:p>
        </p:txBody>
      </p:sp>
    </p:spTree>
    <p:extLst>
      <p:ext uri="{BB962C8B-B14F-4D97-AF65-F5344CB8AC3E}">
        <p14:creationId xmlns:p14="http://schemas.microsoft.com/office/powerpoint/2010/main" val="2832615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C2131-1A88-4B68-80DC-0ECD4E92B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Today’s Advising Ecosystem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EB4A59D-4103-4A1E-A40D-1B9B4606C43C}"/>
              </a:ext>
            </a:extLst>
          </p:cNvPr>
          <p:cNvSpPr/>
          <p:nvPr/>
        </p:nvSpPr>
        <p:spPr>
          <a:xfrm>
            <a:off x="4879624" y="3515449"/>
            <a:ext cx="2419248" cy="1512396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2"/>
                </a:solidFill>
              </a:rPr>
              <a:t>Student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79BA6B5-7829-4038-A9CA-DD19C13A9318}"/>
              </a:ext>
            </a:extLst>
          </p:cNvPr>
          <p:cNvSpPr/>
          <p:nvPr/>
        </p:nvSpPr>
        <p:spPr>
          <a:xfrm>
            <a:off x="4873979" y="1857023"/>
            <a:ext cx="2419248" cy="15123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2"/>
                </a:solidFill>
              </a:rPr>
              <a:t>Advisor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4E7247C-38A0-4720-AC34-664E720E5B7B}"/>
              </a:ext>
            </a:extLst>
          </p:cNvPr>
          <p:cNvSpPr/>
          <p:nvPr/>
        </p:nvSpPr>
        <p:spPr>
          <a:xfrm>
            <a:off x="4889501" y="5173875"/>
            <a:ext cx="2419248" cy="15123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2"/>
                </a:solidFill>
              </a:rPr>
              <a:t>Faculty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6365F34-FACF-49BF-B147-C7B106F799A8}"/>
              </a:ext>
            </a:extLst>
          </p:cNvPr>
          <p:cNvSpPr/>
          <p:nvPr/>
        </p:nvSpPr>
        <p:spPr>
          <a:xfrm>
            <a:off x="7411155" y="3517970"/>
            <a:ext cx="2419248" cy="15123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/>
                </a:solidFill>
              </a:rPr>
              <a:t>Family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83FFB5A-316D-4697-A484-219727FBF07F}"/>
              </a:ext>
            </a:extLst>
          </p:cNvPr>
          <p:cNvSpPr/>
          <p:nvPr/>
        </p:nvSpPr>
        <p:spPr>
          <a:xfrm>
            <a:off x="2348093" y="3503120"/>
            <a:ext cx="2419248" cy="15123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/>
                </a:solidFill>
              </a:rPr>
              <a:t>Peers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77C0FCB-68AB-42E9-92AD-AC1DD34ACCEA}"/>
              </a:ext>
            </a:extLst>
          </p:cNvPr>
          <p:cNvSpPr/>
          <p:nvPr/>
        </p:nvSpPr>
        <p:spPr>
          <a:xfrm>
            <a:off x="9711789" y="2914315"/>
            <a:ext cx="2082806" cy="119305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Title IV Aid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DF39C3F-54C0-4D61-A8BB-26821D7076AA}"/>
              </a:ext>
            </a:extLst>
          </p:cNvPr>
          <p:cNvSpPr/>
          <p:nvPr/>
        </p:nvSpPr>
        <p:spPr>
          <a:xfrm>
            <a:off x="391765" y="4461636"/>
            <a:ext cx="2082806" cy="119305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VA Benefits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9B813D0-4DEE-4631-B7CE-83A924B246B3}"/>
              </a:ext>
            </a:extLst>
          </p:cNvPr>
          <p:cNvSpPr/>
          <p:nvPr/>
        </p:nvSpPr>
        <p:spPr>
          <a:xfrm>
            <a:off x="2505871" y="5476595"/>
            <a:ext cx="2082806" cy="119305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Study Abroad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6304EA3-0978-46C1-B7F9-7DC6D80B7F3C}"/>
              </a:ext>
            </a:extLst>
          </p:cNvPr>
          <p:cNvSpPr/>
          <p:nvPr/>
        </p:nvSpPr>
        <p:spPr>
          <a:xfrm>
            <a:off x="7752636" y="5325234"/>
            <a:ext cx="2082806" cy="119305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NCAA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F981E66-5268-4D82-AADA-016ED08A0279}"/>
              </a:ext>
            </a:extLst>
          </p:cNvPr>
          <p:cNvSpPr/>
          <p:nvPr/>
        </p:nvSpPr>
        <p:spPr>
          <a:xfrm>
            <a:off x="391765" y="2858130"/>
            <a:ext cx="2082806" cy="119305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Registrar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B12D624-7BE1-430A-9012-EA0B516B16B1}"/>
              </a:ext>
            </a:extLst>
          </p:cNvPr>
          <p:cNvSpPr/>
          <p:nvPr/>
        </p:nvSpPr>
        <p:spPr>
          <a:xfrm>
            <a:off x="7726711" y="2008382"/>
            <a:ext cx="2082806" cy="119305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Diploma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1BB2440-61C4-40FE-AD40-0E801ADBFCEE}"/>
              </a:ext>
            </a:extLst>
          </p:cNvPr>
          <p:cNvSpPr/>
          <p:nvPr/>
        </p:nvSpPr>
        <p:spPr>
          <a:xfrm>
            <a:off x="2505871" y="1966790"/>
            <a:ext cx="2082806" cy="119305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Class Schedule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220B566-1D95-4B69-A002-FB18F9BC497F}"/>
              </a:ext>
            </a:extLst>
          </p:cNvPr>
          <p:cNvSpPr/>
          <p:nvPr/>
        </p:nvSpPr>
        <p:spPr>
          <a:xfrm>
            <a:off x="9725371" y="4451387"/>
            <a:ext cx="2082806" cy="119305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Info Tech</a:t>
            </a:r>
          </a:p>
        </p:txBody>
      </p:sp>
    </p:spTree>
    <p:extLst>
      <p:ext uri="{BB962C8B-B14F-4D97-AF65-F5344CB8AC3E}">
        <p14:creationId xmlns:p14="http://schemas.microsoft.com/office/powerpoint/2010/main" val="2788330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04803-E68B-45D0-9EF5-1DDDD21C2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Today’s advising ecosystem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8B2BBE81-8398-41A5-AD00-A214C7303E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9941226"/>
              </p:ext>
            </p:extLst>
          </p:nvPr>
        </p:nvGraphicFramePr>
        <p:xfrm>
          <a:off x="581025" y="2341563"/>
          <a:ext cx="11029950" cy="3633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3651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73CD1-5507-4038-8C3A-D8B332599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Who are our students? How have they changed?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E3DD14E-4272-42F5-8305-DF55663C83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5013378"/>
              </p:ext>
            </p:extLst>
          </p:nvPr>
        </p:nvGraphicFramePr>
        <p:xfrm>
          <a:off x="581025" y="2341563"/>
          <a:ext cx="1102995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4975">
                  <a:extLst>
                    <a:ext uri="{9D8B030D-6E8A-4147-A177-3AD203B41FA5}">
                      <a16:colId xmlns:a16="http://schemas.microsoft.com/office/drawing/2014/main" val="4077505043"/>
                    </a:ext>
                  </a:extLst>
                </a:gridCol>
                <a:gridCol w="5514975">
                  <a:extLst>
                    <a:ext uri="{9D8B030D-6E8A-4147-A177-3AD203B41FA5}">
                      <a16:colId xmlns:a16="http://schemas.microsoft.com/office/drawing/2014/main" val="5334475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When we were in college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Today’s college student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207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12.2 million nationally (1985)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22.5 million nationally (2019)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369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52.5% 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58.2% female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9617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Overwhelmingly white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Ethnically heterogeneous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276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Middle-to-upper income predominated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All income levels represented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778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Relatively inexpensive for publics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Increasingly expensive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73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Many first-generation students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Many first-generation students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4711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613128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Avenir Next LT Pro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15756</TotalTime>
  <Words>807</Words>
  <Application>Microsoft Office PowerPoint</Application>
  <PresentationFormat>Widescreen</PresentationFormat>
  <Paragraphs>135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Avenir Next LT Pro</vt:lpstr>
      <vt:lpstr>Wingdings 2</vt:lpstr>
      <vt:lpstr>DividendVTI</vt:lpstr>
      <vt:lpstr>Like southwest, but on a plane filled with friends</vt:lpstr>
      <vt:lpstr>Academic advising  Planning for Success Student Faculty Institution</vt:lpstr>
      <vt:lpstr>Today’s conversation</vt:lpstr>
      <vt:lpstr>Our academic advising experiences in college</vt:lpstr>
      <vt:lpstr>My experience | graduation by tri-fold brochure</vt:lpstr>
      <vt:lpstr>yesterday’s Advising Ecosystem</vt:lpstr>
      <vt:lpstr>Today’s Advising Ecosystem</vt:lpstr>
      <vt:lpstr>Today’s advising ecosystem</vt:lpstr>
      <vt:lpstr>Who are our students? How have they changed?</vt:lpstr>
      <vt:lpstr>A major shift | student loan debt</vt:lpstr>
      <vt:lpstr>Articulating and planning for academic advising success</vt:lpstr>
      <vt:lpstr>Today’s CSU-Pueblo Students | what do they need?</vt:lpstr>
      <vt:lpstr>After counting heads, you can move to a new seat</vt:lpstr>
      <vt:lpstr>Developing an advising framework based upon student needs</vt:lpstr>
      <vt:lpstr>Model considerations | faculty as advisors</vt:lpstr>
      <vt:lpstr>Model considerations | Professional academic advisors</vt:lpstr>
      <vt:lpstr>Model considerations | a hybrid model</vt:lpstr>
      <vt:lpstr>Assessing quality of academic advising is key</vt:lpstr>
      <vt:lpstr>What have I left out? Questions?</vt:lpstr>
      <vt:lpstr>We’ve reached our destination!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Today’s seating assignment</dc:title>
  <dc:creator>Brown, Daniel A</dc:creator>
  <cp:lastModifiedBy>Helen Caprioglio</cp:lastModifiedBy>
  <cp:revision>13</cp:revision>
  <cp:lastPrinted>2020-01-06T22:33:17Z</cp:lastPrinted>
  <dcterms:created xsi:type="dcterms:W3CDTF">2019-12-26T22:39:29Z</dcterms:created>
  <dcterms:modified xsi:type="dcterms:W3CDTF">2020-01-19T22:14:24Z</dcterms:modified>
</cp:coreProperties>
</file>