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58" r:id="rId4"/>
    <p:sldId id="264" r:id="rId5"/>
    <p:sldId id="276" r:id="rId6"/>
    <p:sldId id="277" r:id="rId7"/>
    <p:sldId id="278" r:id="rId8"/>
    <p:sldId id="259" r:id="rId9"/>
    <p:sldId id="262" r:id="rId10"/>
    <p:sldId id="263" r:id="rId11"/>
    <p:sldId id="261" r:id="rId12"/>
    <p:sldId id="266" r:id="rId13"/>
    <p:sldId id="267" r:id="rId14"/>
    <p:sldId id="275" r:id="rId15"/>
    <p:sldId id="269" r:id="rId16"/>
    <p:sldId id="271" r:id="rId17"/>
    <p:sldId id="272" r:id="rId18"/>
    <p:sldId id="260" r:id="rId19"/>
    <p:sldId id="274" r:id="rId20"/>
    <p:sldId id="268"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4" d="100"/>
          <a:sy n="84" d="100"/>
        </p:scale>
        <p:origin x="86" y="1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88D425-2BAB-4D2B-BB11-106B447BB153}"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8F2A459A-8837-4FEA-B0C5-539E3DF34E1F}">
      <dgm:prSet phldrT="[Text]" custT="1"/>
      <dgm:spPr>
        <a:solidFill>
          <a:srgbClr val="0070C0"/>
        </a:solidFill>
      </dgm:spPr>
      <dgm:t>
        <a:bodyPr/>
        <a:lstStyle/>
        <a:p>
          <a:r>
            <a:rPr lang="en-US" sz="2000" b="1" dirty="0" smtClean="0">
              <a:solidFill>
                <a:schemeClr val="bg1"/>
              </a:solidFill>
            </a:rPr>
            <a:t>Proposal</a:t>
          </a:r>
          <a:endParaRPr lang="en-US" sz="2000" b="1" dirty="0">
            <a:solidFill>
              <a:schemeClr val="bg1"/>
            </a:solidFill>
          </a:endParaRPr>
        </a:p>
      </dgm:t>
    </dgm:pt>
    <dgm:pt modelId="{CD26B3A6-861D-455A-B599-51B715CA62FB}" type="parTrans" cxnId="{409B6B54-66E4-4709-B5D7-8747D86D2125}">
      <dgm:prSet/>
      <dgm:spPr/>
      <dgm:t>
        <a:bodyPr/>
        <a:lstStyle/>
        <a:p>
          <a:endParaRPr lang="en-US"/>
        </a:p>
      </dgm:t>
    </dgm:pt>
    <dgm:pt modelId="{0C9A4502-717D-44C5-A826-B5361A0BE913}" type="sibTrans" cxnId="{409B6B54-66E4-4709-B5D7-8747D86D2125}">
      <dgm:prSet/>
      <dgm:spPr/>
      <dgm:t>
        <a:bodyPr/>
        <a:lstStyle/>
        <a:p>
          <a:endParaRPr lang="en-US"/>
        </a:p>
      </dgm:t>
    </dgm:pt>
    <dgm:pt modelId="{788042BF-144F-41E2-91C4-FB1A193C8F7F}">
      <dgm:prSet phldrT="[Text]"/>
      <dgm:spPr/>
      <dgm:t>
        <a:bodyPr/>
        <a:lstStyle/>
        <a:p>
          <a:r>
            <a:rPr lang="en-US" dirty="0" smtClean="0"/>
            <a:t>Executive Sponsor </a:t>
          </a:r>
          <a:endParaRPr lang="en-US" dirty="0"/>
        </a:p>
      </dgm:t>
    </dgm:pt>
    <dgm:pt modelId="{CCC58E71-9FF5-4F2A-AC6C-26C23552E0CC}" type="parTrans" cxnId="{2FBA520C-4890-4448-A848-DB2F52EFC54F}">
      <dgm:prSet/>
      <dgm:spPr/>
      <dgm:t>
        <a:bodyPr/>
        <a:lstStyle/>
        <a:p>
          <a:endParaRPr lang="en-US"/>
        </a:p>
      </dgm:t>
    </dgm:pt>
    <dgm:pt modelId="{B3491064-2157-48ED-92BA-B69F82A1F352}" type="sibTrans" cxnId="{2FBA520C-4890-4448-A848-DB2F52EFC54F}">
      <dgm:prSet/>
      <dgm:spPr/>
      <dgm:t>
        <a:bodyPr/>
        <a:lstStyle/>
        <a:p>
          <a:endParaRPr lang="en-US"/>
        </a:p>
      </dgm:t>
    </dgm:pt>
    <dgm:pt modelId="{C84D84C5-6457-4CFA-9407-A5457C8F6BA4}">
      <dgm:prSet phldrT="[Text]"/>
      <dgm:spPr/>
      <dgm:t>
        <a:bodyPr/>
        <a:lstStyle/>
        <a:p>
          <a:r>
            <a:rPr lang="en-US" dirty="0" smtClean="0"/>
            <a:t>University Cabinet</a:t>
          </a:r>
          <a:endParaRPr lang="en-US" dirty="0"/>
        </a:p>
      </dgm:t>
    </dgm:pt>
    <dgm:pt modelId="{4D92AF3D-3EEE-4217-B86B-15C886AC5C52}" type="parTrans" cxnId="{710B0E94-CF2C-4F3F-891D-56DED1E22A6F}">
      <dgm:prSet/>
      <dgm:spPr/>
      <dgm:t>
        <a:bodyPr/>
        <a:lstStyle/>
        <a:p>
          <a:endParaRPr lang="en-US"/>
        </a:p>
      </dgm:t>
    </dgm:pt>
    <dgm:pt modelId="{93D14D05-BFF7-4ACB-9EBE-4759FD2875CC}" type="sibTrans" cxnId="{710B0E94-CF2C-4F3F-891D-56DED1E22A6F}">
      <dgm:prSet/>
      <dgm:spPr/>
      <dgm:t>
        <a:bodyPr/>
        <a:lstStyle/>
        <a:p>
          <a:endParaRPr lang="en-US"/>
        </a:p>
      </dgm:t>
    </dgm:pt>
    <dgm:pt modelId="{9D620344-0CF3-463A-A719-409E46442357}">
      <dgm:prSet/>
      <dgm:spPr/>
      <dgm:t>
        <a:bodyPr/>
        <a:lstStyle/>
        <a:p>
          <a:r>
            <a:rPr lang="en-US" dirty="0" smtClean="0"/>
            <a:t>Proposal/Impact Statement To OGC/PA</a:t>
          </a:r>
          <a:endParaRPr lang="en-US" dirty="0"/>
        </a:p>
      </dgm:t>
    </dgm:pt>
    <dgm:pt modelId="{620F08F5-2D97-4E7C-BBDE-446534E0E873}" type="parTrans" cxnId="{E529F460-E038-4A22-B8A6-684116F726B3}">
      <dgm:prSet/>
      <dgm:spPr/>
      <dgm:t>
        <a:bodyPr/>
        <a:lstStyle/>
        <a:p>
          <a:endParaRPr lang="en-US"/>
        </a:p>
      </dgm:t>
    </dgm:pt>
    <dgm:pt modelId="{3056E031-BB67-4338-8AD1-25CA781FA69E}" type="sibTrans" cxnId="{E529F460-E038-4A22-B8A6-684116F726B3}">
      <dgm:prSet/>
      <dgm:spPr/>
      <dgm:t>
        <a:bodyPr/>
        <a:lstStyle/>
        <a:p>
          <a:endParaRPr lang="en-US"/>
        </a:p>
      </dgm:t>
    </dgm:pt>
    <dgm:pt modelId="{D369B1D5-A06E-45EE-8E6F-8DCA009B2A30}">
      <dgm:prSet/>
      <dgm:spPr/>
      <dgm:t>
        <a:bodyPr/>
        <a:lstStyle/>
        <a:p>
          <a:r>
            <a:rPr lang="en-US" dirty="0" smtClean="0"/>
            <a:t>Proponent</a:t>
          </a:r>
          <a:endParaRPr lang="en-US" dirty="0"/>
        </a:p>
      </dgm:t>
    </dgm:pt>
    <dgm:pt modelId="{A160766F-BE12-4CC2-BAEB-6B97C0628339}" type="parTrans" cxnId="{164008DF-3660-4FD8-A076-D4C4AF6F18AC}">
      <dgm:prSet/>
      <dgm:spPr/>
      <dgm:t>
        <a:bodyPr/>
        <a:lstStyle/>
        <a:p>
          <a:endParaRPr lang="en-US"/>
        </a:p>
      </dgm:t>
    </dgm:pt>
    <dgm:pt modelId="{8F3CB938-32D3-4AA5-9698-C92E5A71BF80}" type="sibTrans" cxnId="{164008DF-3660-4FD8-A076-D4C4AF6F18AC}">
      <dgm:prSet/>
      <dgm:spPr/>
      <dgm:t>
        <a:bodyPr/>
        <a:lstStyle/>
        <a:p>
          <a:endParaRPr lang="en-US"/>
        </a:p>
      </dgm:t>
    </dgm:pt>
    <dgm:pt modelId="{3711CEC9-2BC5-4DDF-9FC4-24E974655E0C}" type="pres">
      <dgm:prSet presAssocID="{2588D425-2BAB-4D2B-BB11-106B447BB153}" presName="CompostProcess" presStyleCnt="0">
        <dgm:presLayoutVars>
          <dgm:dir/>
          <dgm:resizeHandles val="exact"/>
        </dgm:presLayoutVars>
      </dgm:prSet>
      <dgm:spPr/>
      <dgm:t>
        <a:bodyPr/>
        <a:lstStyle/>
        <a:p>
          <a:endParaRPr lang="en-US"/>
        </a:p>
      </dgm:t>
    </dgm:pt>
    <dgm:pt modelId="{F5E93A1C-FF76-4660-9365-E3171822331D}" type="pres">
      <dgm:prSet presAssocID="{2588D425-2BAB-4D2B-BB11-106B447BB153}" presName="arrow" presStyleLbl="bgShp" presStyleIdx="0" presStyleCnt="1" custScaleX="117647"/>
      <dgm:spPr>
        <a:solidFill>
          <a:schemeClr val="tx1"/>
        </a:solidFill>
        <a:ln w="22225">
          <a:solidFill>
            <a:schemeClr val="accent1">
              <a:alpha val="94000"/>
            </a:schemeClr>
          </a:solidFill>
        </a:ln>
      </dgm:spPr>
    </dgm:pt>
    <dgm:pt modelId="{3AD5839C-CC5F-4EE0-9053-72479D174B7F}" type="pres">
      <dgm:prSet presAssocID="{2588D425-2BAB-4D2B-BB11-106B447BB153}" presName="linearProcess" presStyleCnt="0"/>
      <dgm:spPr/>
    </dgm:pt>
    <dgm:pt modelId="{00E489BE-03E4-42F4-A23A-191EAD9B94D3}" type="pres">
      <dgm:prSet presAssocID="{8F2A459A-8837-4FEA-B0C5-539E3DF34E1F}" presName="textNode" presStyleLbl="node1" presStyleIdx="0" presStyleCnt="5" custScaleX="59834" custScaleY="114001">
        <dgm:presLayoutVars>
          <dgm:bulletEnabled val="1"/>
        </dgm:presLayoutVars>
      </dgm:prSet>
      <dgm:spPr/>
      <dgm:t>
        <a:bodyPr/>
        <a:lstStyle/>
        <a:p>
          <a:endParaRPr lang="en-US"/>
        </a:p>
      </dgm:t>
    </dgm:pt>
    <dgm:pt modelId="{A1009B6E-C9B0-4BB9-AB7A-26AC35338A18}" type="pres">
      <dgm:prSet presAssocID="{0C9A4502-717D-44C5-A826-B5361A0BE913}" presName="sibTrans" presStyleCnt="0"/>
      <dgm:spPr/>
    </dgm:pt>
    <dgm:pt modelId="{A2DF0FCF-9DD7-455F-B01D-E52E8BD9CD83}" type="pres">
      <dgm:prSet presAssocID="{788042BF-144F-41E2-91C4-FB1A193C8F7F}" presName="textNode" presStyleLbl="node1" presStyleIdx="1" presStyleCnt="5" custScaleX="60136" custLinFactX="29046" custLinFactNeighborX="100000" custLinFactNeighborY="-3605">
        <dgm:presLayoutVars>
          <dgm:bulletEnabled val="1"/>
        </dgm:presLayoutVars>
      </dgm:prSet>
      <dgm:spPr/>
      <dgm:t>
        <a:bodyPr/>
        <a:lstStyle/>
        <a:p>
          <a:endParaRPr lang="en-US"/>
        </a:p>
      </dgm:t>
    </dgm:pt>
    <dgm:pt modelId="{D838E6E4-BA85-4B88-ABA2-21B6A3E37271}" type="pres">
      <dgm:prSet presAssocID="{B3491064-2157-48ED-92BA-B69F82A1F352}" presName="sibTrans" presStyleCnt="0"/>
      <dgm:spPr/>
    </dgm:pt>
    <dgm:pt modelId="{80384226-9CB0-4421-824C-3C0FA47EE0C2}" type="pres">
      <dgm:prSet presAssocID="{9D620344-0CF3-463A-A719-409E46442357}" presName="textNode" presStyleLbl="node1" presStyleIdx="2" presStyleCnt="5" custScaleX="117778" custLinFactX="24665" custLinFactNeighborX="100000" custLinFactNeighborY="-9233">
        <dgm:presLayoutVars>
          <dgm:bulletEnabled val="1"/>
        </dgm:presLayoutVars>
      </dgm:prSet>
      <dgm:spPr/>
      <dgm:t>
        <a:bodyPr/>
        <a:lstStyle/>
        <a:p>
          <a:endParaRPr lang="en-US"/>
        </a:p>
      </dgm:t>
    </dgm:pt>
    <dgm:pt modelId="{7B3E5E79-B9FF-4F03-BA30-B188EFF76D0E}" type="pres">
      <dgm:prSet presAssocID="{3056E031-BB67-4338-8AD1-25CA781FA69E}" presName="sibTrans" presStyleCnt="0"/>
      <dgm:spPr/>
    </dgm:pt>
    <dgm:pt modelId="{705D43BD-C901-4A4D-89A3-D8CA25A7B928}" type="pres">
      <dgm:prSet presAssocID="{C84D84C5-6457-4CFA-9407-A5457C8F6BA4}" presName="textNode" presStyleLbl="node1" presStyleIdx="3" presStyleCnt="5" custScaleX="48045" custScaleY="94985" custLinFactX="20758" custLinFactNeighborX="100000" custLinFactNeighborY="-6389">
        <dgm:presLayoutVars>
          <dgm:bulletEnabled val="1"/>
        </dgm:presLayoutVars>
      </dgm:prSet>
      <dgm:spPr/>
      <dgm:t>
        <a:bodyPr/>
        <a:lstStyle/>
        <a:p>
          <a:endParaRPr lang="en-US"/>
        </a:p>
      </dgm:t>
    </dgm:pt>
    <dgm:pt modelId="{8E86CC9E-FDC1-4299-8232-EC172026C2E6}" type="pres">
      <dgm:prSet presAssocID="{93D14D05-BFF7-4ACB-9EBE-4759FD2875CC}" presName="sibTrans" presStyleCnt="0"/>
      <dgm:spPr/>
    </dgm:pt>
    <dgm:pt modelId="{4E01E66A-DD9A-422E-A8E3-238C38FAFAA9}" type="pres">
      <dgm:prSet presAssocID="{D369B1D5-A06E-45EE-8E6F-8DCA009B2A30}" presName="textNode" presStyleLbl="node1" presStyleIdx="4" presStyleCnt="5" custScaleX="35144" custLinFactX="-228362" custLinFactNeighborX="-300000" custLinFactNeighborY="-3605">
        <dgm:presLayoutVars>
          <dgm:bulletEnabled val="1"/>
        </dgm:presLayoutVars>
      </dgm:prSet>
      <dgm:spPr/>
      <dgm:t>
        <a:bodyPr/>
        <a:lstStyle/>
        <a:p>
          <a:endParaRPr lang="en-US"/>
        </a:p>
      </dgm:t>
    </dgm:pt>
  </dgm:ptLst>
  <dgm:cxnLst>
    <dgm:cxn modelId="{2FBA520C-4890-4448-A848-DB2F52EFC54F}" srcId="{2588D425-2BAB-4D2B-BB11-106B447BB153}" destId="{788042BF-144F-41E2-91C4-FB1A193C8F7F}" srcOrd="1" destOrd="0" parTransId="{CCC58E71-9FF5-4F2A-AC6C-26C23552E0CC}" sibTransId="{B3491064-2157-48ED-92BA-B69F82A1F352}"/>
    <dgm:cxn modelId="{E9B28B37-C1CD-4266-B0E8-487B64CEB144}" type="presOf" srcId="{788042BF-144F-41E2-91C4-FB1A193C8F7F}" destId="{A2DF0FCF-9DD7-455F-B01D-E52E8BD9CD83}" srcOrd="0" destOrd="0" presId="urn:microsoft.com/office/officeart/2005/8/layout/hProcess9"/>
    <dgm:cxn modelId="{66479693-7EF0-4E90-AD09-2C88AAC9D3F4}" type="presOf" srcId="{D369B1D5-A06E-45EE-8E6F-8DCA009B2A30}" destId="{4E01E66A-DD9A-422E-A8E3-238C38FAFAA9}" srcOrd="0" destOrd="0" presId="urn:microsoft.com/office/officeart/2005/8/layout/hProcess9"/>
    <dgm:cxn modelId="{E529F460-E038-4A22-B8A6-684116F726B3}" srcId="{2588D425-2BAB-4D2B-BB11-106B447BB153}" destId="{9D620344-0CF3-463A-A719-409E46442357}" srcOrd="2" destOrd="0" parTransId="{620F08F5-2D97-4E7C-BBDE-446534E0E873}" sibTransId="{3056E031-BB67-4338-8AD1-25CA781FA69E}"/>
    <dgm:cxn modelId="{0AED2547-7068-451A-B5F2-B7F13F1D5DEE}" type="presOf" srcId="{2588D425-2BAB-4D2B-BB11-106B447BB153}" destId="{3711CEC9-2BC5-4DDF-9FC4-24E974655E0C}" srcOrd="0" destOrd="0" presId="urn:microsoft.com/office/officeart/2005/8/layout/hProcess9"/>
    <dgm:cxn modelId="{409B6B54-66E4-4709-B5D7-8747D86D2125}" srcId="{2588D425-2BAB-4D2B-BB11-106B447BB153}" destId="{8F2A459A-8837-4FEA-B0C5-539E3DF34E1F}" srcOrd="0" destOrd="0" parTransId="{CD26B3A6-861D-455A-B599-51B715CA62FB}" sibTransId="{0C9A4502-717D-44C5-A826-B5361A0BE913}"/>
    <dgm:cxn modelId="{D643B1E8-16D5-4A16-A266-6C10FC8358A9}" type="presOf" srcId="{C84D84C5-6457-4CFA-9407-A5457C8F6BA4}" destId="{705D43BD-C901-4A4D-89A3-D8CA25A7B928}" srcOrd="0" destOrd="0" presId="urn:microsoft.com/office/officeart/2005/8/layout/hProcess9"/>
    <dgm:cxn modelId="{0415AB90-A670-4700-AF04-5675E92876B1}" type="presOf" srcId="{8F2A459A-8837-4FEA-B0C5-539E3DF34E1F}" destId="{00E489BE-03E4-42F4-A23A-191EAD9B94D3}" srcOrd="0" destOrd="0" presId="urn:microsoft.com/office/officeart/2005/8/layout/hProcess9"/>
    <dgm:cxn modelId="{4D70933A-3ECC-4D1D-A325-9D6A3339DCEF}" type="presOf" srcId="{9D620344-0CF3-463A-A719-409E46442357}" destId="{80384226-9CB0-4421-824C-3C0FA47EE0C2}" srcOrd="0" destOrd="0" presId="urn:microsoft.com/office/officeart/2005/8/layout/hProcess9"/>
    <dgm:cxn modelId="{164008DF-3660-4FD8-A076-D4C4AF6F18AC}" srcId="{2588D425-2BAB-4D2B-BB11-106B447BB153}" destId="{D369B1D5-A06E-45EE-8E6F-8DCA009B2A30}" srcOrd="4" destOrd="0" parTransId="{A160766F-BE12-4CC2-BAEB-6B97C0628339}" sibTransId="{8F3CB938-32D3-4AA5-9698-C92E5A71BF80}"/>
    <dgm:cxn modelId="{710B0E94-CF2C-4F3F-891D-56DED1E22A6F}" srcId="{2588D425-2BAB-4D2B-BB11-106B447BB153}" destId="{C84D84C5-6457-4CFA-9407-A5457C8F6BA4}" srcOrd="3" destOrd="0" parTransId="{4D92AF3D-3EEE-4217-B86B-15C886AC5C52}" sibTransId="{93D14D05-BFF7-4ACB-9EBE-4759FD2875CC}"/>
    <dgm:cxn modelId="{8DC9BC86-9E31-4B3E-BC35-D12517A1C640}" type="presParOf" srcId="{3711CEC9-2BC5-4DDF-9FC4-24E974655E0C}" destId="{F5E93A1C-FF76-4660-9365-E3171822331D}" srcOrd="0" destOrd="0" presId="urn:microsoft.com/office/officeart/2005/8/layout/hProcess9"/>
    <dgm:cxn modelId="{0707CE1F-7EBF-49FE-94DD-DA3C0C1BF694}" type="presParOf" srcId="{3711CEC9-2BC5-4DDF-9FC4-24E974655E0C}" destId="{3AD5839C-CC5F-4EE0-9053-72479D174B7F}" srcOrd="1" destOrd="0" presId="urn:microsoft.com/office/officeart/2005/8/layout/hProcess9"/>
    <dgm:cxn modelId="{4CA757E2-3688-4FA0-B61E-F9AE2CFA0BAA}" type="presParOf" srcId="{3AD5839C-CC5F-4EE0-9053-72479D174B7F}" destId="{00E489BE-03E4-42F4-A23A-191EAD9B94D3}" srcOrd="0" destOrd="0" presId="urn:microsoft.com/office/officeart/2005/8/layout/hProcess9"/>
    <dgm:cxn modelId="{F3AB83BB-AAF2-483E-A796-C0C2E9468776}" type="presParOf" srcId="{3AD5839C-CC5F-4EE0-9053-72479D174B7F}" destId="{A1009B6E-C9B0-4BB9-AB7A-26AC35338A18}" srcOrd="1" destOrd="0" presId="urn:microsoft.com/office/officeart/2005/8/layout/hProcess9"/>
    <dgm:cxn modelId="{7E0EC58F-CFFB-4871-A5E7-5A007CF0286A}" type="presParOf" srcId="{3AD5839C-CC5F-4EE0-9053-72479D174B7F}" destId="{A2DF0FCF-9DD7-455F-B01D-E52E8BD9CD83}" srcOrd="2" destOrd="0" presId="urn:microsoft.com/office/officeart/2005/8/layout/hProcess9"/>
    <dgm:cxn modelId="{9593A502-ACD7-44FF-BADF-624CAD6072BE}" type="presParOf" srcId="{3AD5839C-CC5F-4EE0-9053-72479D174B7F}" destId="{D838E6E4-BA85-4B88-ABA2-21B6A3E37271}" srcOrd="3" destOrd="0" presId="urn:microsoft.com/office/officeart/2005/8/layout/hProcess9"/>
    <dgm:cxn modelId="{125B4CD8-93C7-4EC4-988C-1FFBAC5ADB75}" type="presParOf" srcId="{3AD5839C-CC5F-4EE0-9053-72479D174B7F}" destId="{80384226-9CB0-4421-824C-3C0FA47EE0C2}" srcOrd="4" destOrd="0" presId="urn:microsoft.com/office/officeart/2005/8/layout/hProcess9"/>
    <dgm:cxn modelId="{7E71C768-ECCE-4567-827E-B9943F080777}" type="presParOf" srcId="{3AD5839C-CC5F-4EE0-9053-72479D174B7F}" destId="{7B3E5E79-B9FF-4F03-BA30-B188EFF76D0E}" srcOrd="5" destOrd="0" presId="urn:microsoft.com/office/officeart/2005/8/layout/hProcess9"/>
    <dgm:cxn modelId="{F3955DD9-2F5D-4039-B31B-2D674A695682}" type="presParOf" srcId="{3AD5839C-CC5F-4EE0-9053-72479D174B7F}" destId="{705D43BD-C901-4A4D-89A3-D8CA25A7B928}" srcOrd="6" destOrd="0" presId="urn:microsoft.com/office/officeart/2005/8/layout/hProcess9"/>
    <dgm:cxn modelId="{1A0C8D16-D2F1-4E4C-8DEF-0E2BD3774B06}" type="presParOf" srcId="{3AD5839C-CC5F-4EE0-9053-72479D174B7F}" destId="{8E86CC9E-FDC1-4299-8232-EC172026C2E6}" srcOrd="7" destOrd="0" presId="urn:microsoft.com/office/officeart/2005/8/layout/hProcess9"/>
    <dgm:cxn modelId="{06B2B94C-0FFE-4175-BAD6-2A58E7665831}" type="presParOf" srcId="{3AD5839C-CC5F-4EE0-9053-72479D174B7F}" destId="{4E01E66A-DD9A-422E-A8E3-238C38FAFAA9}"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88D425-2BAB-4D2B-BB11-106B447BB153}"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8F2A459A-8837-4FEA-B0C5-539E3DF34E1F}">
      <dgm:prSet phldrT="[Text]" custT="1"/>
      <dgm:spPr>
        <a:solidFill>
          <a:srgbClr val="0070C0"/>
        </a:solidFill>
      </dgm:spPr>
      <dgm:t>
        <a:bodyPr/>
        <a:lstStyle/>
        <a:p>
          <a:r>
            <a:rPr lang="en-US" sz="1900" b="1" dirty="0" smtClean="0"/>
            <a:t>Development</a:t>
          </a:r>
          <a:endParaRPr lang="en-US" sz="1900" b="1" dirty="0"/>
        </a:p>
      </dgm:t>
    </dgm:pt>
    <dgm:pt modelId="{CD26B3A6-861D-455A-B599-51B715CA62FB}" type="parTrans" cxnId="{409B6B54-66E4-4709-B5D7-8747D86D2125}">
      <dgm:prSet/>
      <dgm:spPr/>
      <dgm:t>
        <a:bodyPr/>
        <a:lstStyle/>
        <a:p>
          <a:endParaRPr lang="en-US"/>
        </a:p>
      </dgm:t>
    </dgm:pt>
    <dgm:pt modelId="{0C9A4502-717D-44C5-A826-B5361A0BE913}" type="sibTrans" cxnId="{409B6B54-66E4-4709-B5D7-8747D86D2125}">
      <dgm:prSet/>
      <dgm:spPr/>
      <dgm:t>
        <a:bodyPr/>
        <a:lstStyle/>
        <a:p>
          <a:endParaRPr lang="en-US"/>
        </a:p>
      </dgm:t>
    </dgm:pt>
    <dgm:pt modelId="{788042BF-144F-41E2-91C4-FB1A193C8F7F}">
      <dgm:prSet phldrT="[Text]"/>
      <dgm:spPr/>
      <dgm:t>
        <a:bodyPr/>
        <a:lstStyle/>
        <a:p>
          <a:r>
            <a:rPr lang="en-US" dirty="0" smtClean="0"/>
            <a:t>Stakeholder Input/Working Group</a:t>
          </a:r>
          <a:endParaRPr lang="en-US" dirty="0"/>
        </a:p>
      </dgm:t>
    </dgm:pt>
    <dgm:pt modelId="{CCC58E71-9FF5-4F2A-AC6C-26C23552E0CC}" type="parTrans" cxnId="{2FBA520C-4890-4448-A848-DB2F52EFC54F}">
      <dgm:prSet/>
      <dgm:spPr/>
      <dgm:t>
        <a:bodyPr/>
        <a:lstStyle/>
        <a:p>
          <a:endParaRPr lang="en-US"/>
        </a:p>
      </dgm:t>
    </dgm:pt>
    <dgm:pt modelId="{B3491064-2157-48ED-92BA-B69F82A1F352}" type="sibTrans" cxnId="{2FBA520C-4890-4448-A848-DB2F52EFC54F}">
      <dgm:prSet/>
      <dgm:spPr/>
      <dgm:t>
        <a:bodyPr/>
        <a:lstStyle/>
        <a:p>
          <a:endParaRPr lang="en-US"/>
        </a:p>
      </dgm:t>
    </dgm:pt>
    <dgm:pt modelId="{C84D84C5-6457-4CFA-9407-A5457C8F6BA4}">
      <dgm:prSet phldrT="[Text]"/>
      <dgm:spPr/>
      <dgm:t>
        <a:bodyPr/>
        <a:lstStyle/>
        <a:p>
          <a:r>
            <a:rPr lang="en-US" dirty="0" smtClean="0"/>
            <a:t>Legal Review</a:t>
          </a:r>
          <a:endParaRPr lang="en-US" dirty="0"/>
        </a:p>
      </dgm:t>
    </dgm:pt>
    <dgm:pt modelId="{4D92AF3D-3EEE-4217-B86B-15C886AC5C52}" type="parTrans" cxnId="{710B0E94-CF2C-4F3F-891D-56DED1E22A6F}">
      <dgm:prSet/>
      <dgm:spPr/>
      <dgm:t>
        <a:bodyPr/>
        <a:lstStyle/>
        <a:p>
          <a:endParaRPr lang="en-US"/>
        </a:p>
      </dgm:t>
    </dgm:pt>
    <dgm:pt modelId="{93D14D05-BFF7-4ACB-9EBE-4759FD2875CC}" type="sibTrans" cxnId="{710B0E94-CF2C-4F3F-891D-56DED1E22A6F}">
      <dgm:prSet/>
      <dgm:spPr/>
      <dgm:t>
        <a:bodyPr/>
        <a:lstStyle/>
        <a:p>
          <a:endParaRPr lang="en-US"/>
        </a:p>
      </dgm:t>
    </dgm:pt>
    <dgm:pt modelId="{9D620344-0CF3-463A-A719-409E46442357}">
      <dgm:prSet/>
      <dgm:spPr/>
      <dgm:t>
        <a:bodyPr/>
        <a:lstStyle/>
        <a:p>
          <a:r>
            <a:rPr lang="en-US" dirty="0" smtClean="0"/>
            <a:t>Begin Development Of Procedures</a:t>
          </a:r>
          <a:endParaRPr lang="en-US" dirty="0"/>
        </a:p>
      </dgm:t>
    </dgm:pt>
    <dgm:pt modelId="{620F08F5-2D97-4E7C-BBDE-446534E0E873}" type="parTrans" cxnId="{E529F460-E038-4A22-B8A6-684116F726B3}">
      <dgm:prSet/>
      <dgm:spPr/>
      <dgm:t>
        <a:bodyPr/>
        <a:lstStyle/>
        <a:p>
          <a:endParaRPr lang="en-US"/>
        </a:p>
      </dgm:t>
    </dgm:pt>
    <dgm:pt modelId="{3056E031-BB67-4338-8AD1-25CA781FA69E}" type="sibTrans" cxnId="{E529F460-E038-4A22-B8A6-684116F726B3}">
      <dgm:prSet/>
      <dgm:spPr/>
      <dgm:t>
        <a:bodyPr/>
        <a:lstStyle/>
        <a:p>
          <a:endParaRPr lang="en-US"/>
        </a:p>
      </dgm:t>
    </dgm:pt>
    <dgm:pt modelId="{AB605148-DB56-4D30-9FE1-8BFFEA78D1D2}">
      <dgm:prSet custT="1"/>
      <dgm:spPr/>
      <dgm:t>
        <a:bodyPr/>
        <a:lstStyle/>
        <a:p>
          <a:r>
            <a:rPr lang="en-US" sz="1800" dirty="0" smtClean="0"/>
            <a:t>Draft</a:t>
          </a:r>
          <a:endParaRPr lang="en-US" sz="1800" dirty="0"/>
        </a:p>
      </dgm:t>
    </dgm:pt>
    <dgm:pt modelId="{5B7B02D9-EA18-497C-8C7A-9A7054F1DA1B}" type="parTrans" cxnId="{E070BCF8-67A8-463B-9398-6228795BD024}">
      <dgm:prSet/>
      <dgm:spPr/>
      <dgm:t>
        <a:bodyPr/>
        <a:lstStyle/>
        <a:p>
          <a:endParaRPr lang="en-US"/>
        </a:p>
      </dgm:t>
    </dgm:pt>
    <dgm:pt modelId="{85887502-8CC2-4686-B3FB-20A9CA5F1F29}" type="sibTrans" cxnId="{E070BCF8-67A8-463B-9398-6228795BD024}">
      <dgm:prSet/>
      <dgm:spPr/>
      <dgm:t>
        <a:bodyPr/>
        <a:lstStyle/>
        <a:p>
          <a:endParaRPr lang="en-US"/>
        </a:p>
      </dgm:t>
    </dgm:pt>
    <dgm:pt modelId="{D63150F0-8C69-4864-ACC5-744FF9C68D4B}">
      <dgm:prSet/>
      <dgm:spPr/>
      <dgm:t>
        <a:bodyPr/>
        <a:lstStyle/>
        <a:p>
          <a:r>
            <a:rPr lang="en-US" dirty="0" smtClean="0"/>
            <a:t>Policy Under Development</a:t>
          </a:r>
          <a:endParaRPr lang="en-US" dirty="0"/>
        </a:p>
      </dgm:t>
    </dgm:pt>
    <dgm:pt modelId="{5FBD7506-245F-4FF1-A65D-DF697EAF8A4C}" type="parTrans" cxnId="{AE5B908B-07FB-4D60-B052-739A83B536F8}">
      <dgm:prSet/>
      <dgm:spPr/>
      <dgm:t>
        <a:bodyPr/>
        <a:lstStyle/>
        <a:p>
          <a:endParaRPr lang="en-US"/>
        </a:p>
      </dgm:t>
    </dgm:pt>
    <dgm:pt modelId="{BBD42EA4-94C1-49DE-ABAB-7A2FE23C32D6}" type="sibTrans" cxnId="{AE5B908B-07FB-4D60-B052-739A83B536F8}">
      <dgm:prSet/>
      <dgm:spPr/>
      <dgm:t>
        <a:bodyPr/>
        <a:lstStyle/>
        <a:p>
          <a:endParaRPr lang="en-US"/>
        </a:p>
      </dgm:t>
    </dgm:pt>
    <dgm:pt modelId="{B3C92528-FC2B-486A-80D9-1037328E6E1B}">
      <dgm:prSet/>
      <dgm:spPr/>
      <dgm:t>
        <a:bodyPr/>
        <a:lstStyle/>
        <a:p>
          <a:r>
            <a:rPr lang="en-US" dirty="0" smtClean="0"/>
            <a:t>Final Policy</a:t>
          </a:r>
          <a:endParaRPr lang="en-US" dirty="0"/>
        </a:p>
      </dgm:t>
    </dgm:pt>
    <dgm:pt modelId="{42E038B4-0B2D-4580-B539-15F223D8D3CB}" type="parTrans" cxnId="{02361531-A002-4FB4-8570-426AEFC8373F}">
      <dgm:prSet/>
      <dgm:spPr/>
      <dgm:t>
        <a:bodyPr/>
        <a:lstStyle/>
        <a:p>
          <a:endParaRPr lang="en-US"/>
        </a:p>
      </dgm:t>
    </dgm:pt>
    <dgm:pt modelId="{D1555087-34A7-47B5-95D5-3DCCDA5B1F82}" type="sibTrans" cxnId="{02361531-A002-4FB4-8570-426AEFC8373F}">
      <dgm:prSet/>
      <dgm:spPr/>
      <dgm:t>
        <a:bodyPr/>
        <a:lstStyle/>
        <a:p>
          <a:endParaRPr lang="en-US"/>
        </a:p>
      </dgm:t>
    </dgm:pt>
    <dgm:pt modelId="{3711CEC9-2BC5-4DDF-9FC4-24E974655E0C}" type="pres">
      <dgm:prSet presAssocID="{2588D425-2BAB-4D2B-BB11-106B447BB153}" presName="CompostProcess" presStyleCnt="0">
        <dgm:presLayoutVars>
          <dgm:dir/>
          <dgm:resizeHandles val="exact"/>
        </dgm:presLayoutVars>
      </dgm:prSet>
      <dgm:spPr/>
      <dgm:t>
        <a:bodyPr/>
        <a:lstStyle/>
        <a:p>
          <a:endParaRPr lang="en-US"/>
        </a:p>
      </dgm:t>
    </dgm:pt>
    <dgm:pt modelId="{F5E93A1C-FF76-4660-9365-E3171822331D}" type="pres">
      <dgm:prSet presAssocID="{2588D425-2BAB-4D2B-BB11-106B447BB153}" presName="arrow" presStyleLbl="bgShp" presStyleIdx="0" presStyleCnt="1" custScaleX="117647" custLinFactNeighborX="-8410" custLinFactNeighborY="83420"/>
      <dgm:spPr>
        <a:solidFill>
          <a:schemeClr val="tx1"/>
        </a:solidFill>
        <a:ln>
          <a:solidFill>
            <a:schemeClr val="accent1"/>
          </a:solidFill>
        </a:ln>
      </dgm:spPr>
    </dgm:pt>
    <dgm:pt modelId="{3AD5839C-CC5F-4EE0-9053-72479D174B7F}" type="pres">
      <dgm:prSet presAssocID="{2588D425-2BAB-4D2B-BB11-106B447BB153}" presName="linearProcess" presStyleCnt="0"/>
      <dgm:spPr/>
    </dgm:pt>
    <dgm:pt modelId="{00E489BE-03E4-42F4-A23A-191EAD9B94D3}" type="pres">
      <dgm:prSet presAssocID="{8F2A459A-8837-4FEA-B0C5-539E3DF34E1F}" presName="textNode" presStyleLbl="node1" presStyleIdx="0" presStyleCnt="7" custScaleX="47389" custScaleY="100487" custLinFactX="-5754" custLinFactNeighborX="-100000" custLinFactNeighborY="-3469">
        <dgm:presLayoutVars>
          <dgm:bulletEnabled val="1"/>
        </dgm:presLayoutVars>
      </dgm:prSet>
      <dgm:spPr/>
      <dgm:t>
        <a:bodyPr/>
        <a:lstStyle/>
        <a:p>
          <a:endParaRPr lang="en-US"/>
        </a:p>
      </dgm:t>
    </dgm:pt>
    <dgm:pt modelId="{A1009B6E-C9B0-4BB9-AB7A-26AC35338A18}" type="pres">
      <dgm:prSet presAssocID="{0C9A4502-717D-44C5-A826-B5361A0BE913}" presName="sibTrans" presStyleCnt="0"/>
      <dgm:spPr/>
    </dgm:pt>
    <dgm:pt modelId="{0DC33451-3B1E-430F-9C1F-39274C9B3D61}" type="pres">
      <dgm:prSet presAssocID="{AB605148-DB56-4D30-9FE1-8BFFEA78D1D2}" presName="textNode" presStyleLbl="node1" presStyleIdx="1" presStyleCnt="7" custScaleX="24701" custLinFactNeighborX="-32628" custLinFactNeighborY="-3469">
        <dgm:presLayoutVars>
          <dgm:bulletEnabled val="1"/>
        </dgm:presLayoutVars>
      </dgm:prSet>
      <dgm:spPr/>
      <dgm:t>
        <a:bodyPr/>
        <a:lstStyle/>
        <a:p>
          <a:endParaRPr lang="en-US"/>
        </a:p>
      </dgm:t>
    </dgm:pt>
    <dgm:pt modelId="{CA6C1EA2-77B7-47DB-91E5-1518F62A6955}" type="pres">
      <dgm:prSet presAssocID="{85887502-8CC2-4686-B3FB-20A9CA5F1F29}" presName="sibTrans" presStyleCnt="0"/>
      <dgm:spPr/>
    </dgm:pt>
    <dgm:pt modelId="{A2DF0FCF-9DD7-455F-B01D-E52E8BD9CD83}" type="pres">
      <dgm:prSet presAssocID="{788042BF-144F-41E2-91C4-FB1A193C8F7F}" presName="textNode" presStyleLbl="node1" presStyleIdx="2" presStyleCnt="7" custScaleX="46822" custLinFactNeighborX="-98282" custLinFactNeighborY="-3470">
        <dgm:presLayoutVars>
          <dgm:bulletEnabled val="1"/>
        </dgm:presLayoutVars>
      </dgm:prSet>
      <dgm:spPr/>
      <dgm:t>
        <a:bodyPr/>
        <a:lstStyle/>
        <a:p>
          <a:endParaRPr lang="en-US"/>
        </a:p>
      </dgm:t>
    </dgm:pt>
    <dgm:pt modelId="{D838E6E4-BA85-4B88-ABA2-21B6A3E37271}" type="pres">
      <dgm:prSet presAssocID="{B3491064-2157-48ED-92BA-B69F82A1F352}" presName="sibTrans" presStyleCnt="0"/>
      <dgm:spPr/>
    </dgm:pt>
    <dgm:pt modelId="{80384226-9CB0-4421-824C-3C0FA47EE0C2}" type="pres">
      <dgm:prSet presAssocID="{9D620344-0CF3-463A-A719-409E46442357}" presName="textNode" presStyleLbl="node1" presStyleIdx="3" presStyleCnt="7" custScaleX="48219" custLinFactX="-2427" custLinFactNeighborX="-100000" custLinFactNeighborY="-3469">
        <dgm:presLayoutVars>
          <dgm:bulletEnabled val="1"/>
        </dgm:presLayoutVars>
      </dgm:prSet>
      <dgm:spPr/>
      <dgm:t>
        <a:bodyPr/>
        <a:lstStyle/>
        <a:p>
          <a:endParaRPr lang="en-US"/>
        </a:p>
      </dgm:t>
    </dgm:pt>
    <dgm:pt modelId="{7B3E5E79-B9FF-4F03-BA30-B188EFF76D0E}" type="pres">
      <dgm:prSet presAssocID="{3056E031-BB67-4338-8AD1-25CA781FA69E}" presName="sibTrans" presStyleCnt="0"/>
      <dgm:spPr/>
    </dgm:pt>
    <dgm:pt modelId="{705D43BD-C901-4A4D-89A3-D8CA25A7B928}" type="pres">
      <dgm:prSet presAssocID="{C84D84C5-6457-4CFA-9407-A5457C8F6BA4}" presName="textNode" presStyleLbl="node1" presStyleIdx="4" presStyleCnt="7" custScaleX="31976" custLinFactX="-5292" custLinFactNeighborX="-100000" custLinFactNeighborY="-3469">
        <dgm:presLayoutVars>
          <dgm:bulletEnabled val="1"/>
        </dgm:presLayoutVars>
      </dgm:prSet>
      <dgm:spPr/>
      <dgm:t>
        <a:bodyPr/>
        <a:lstStyle/>
        <a:p>
          <a:endParaRPr lang="en-US"/>
        </a:p>
      </dgm:t>
    </dgm:pt>
    <dgm:pt modelId="{4D3D89CA-EA67-40FA-B62A-98C026E1A60E}" type="pres">
      <dgm:prSet presAssocID="{93D14D05-BFF7-4ACB-9EBE-4759FD2875CC}" presName="sibTrans" presStyleCnt="0"/>
      <dgm:spPr/>
    </dgm:pt>
    <dgm:pt modelId="{013CCC40-494F-47A9-9E2C-890559AC71E6}" type="pres">
      <dgm:prSet presAssocID="{D63150F0-8C69-4864-ACC5-744FF9C68D4B}" presName="textNode" presStyleLbl="node1" presStyleIdx="5" presStyleCnt="7" custScaleX="32184" custLinFactX="-7560" custLinFactNeighborX="-100000" custLinFactNeighborY="-3470">
        <dgm:presLayoutVars>
          <dgm:bulletEnabled val="1"/>
        </dgm:presLayoutVars>
      </dgm:prSet>
      <dgm:spPr/>
      <dgm:t>
        <a:bodyPr/>
        <a:lstStyle/>
        <a:p>
          <a:endParaRPr lang="en-US"/>
        </a:p>
      </dgm:t>
    </dgm:pt>
    <dgm:pt modelId="{CC94AFDC-76BB-4DDD-BF17-31AF691FFC05}" type="pres">
      <dgm:prSet presAssocID="{BBD42EA4-94C1-49DE-ABAB-7A2FE23C32D6}" presName="sibTrans" presStyleCnt="0"/>
      <dgm:spPr/>
    </dgm:pt>
    <dgm:pt modelId="{4D3B2834-1466-4A4C-B0A1-91C696F02BC7}" type="pres">
      <dgm:prSet presAssocID="{B3C92528-FC2B-486A-80D9-1037328E6E1B}" presName="textNode" presStyleLbl="node1" presStyleIdx="6" presStyleCnt="7" custScaleX="30207" custLinFactX="-11425" custLinFactNeighborX="-100000" custLinFactNeighborY="-3469">
        <dgm:presLayoutVars>
          <dgm:bulletEnabled val="1"/>
        </dgm:presLayoutVars>
      </dgm:prSet>
      <dgm:spPr/>
      <dgm:t>
        <a:bodyPr/>
        <a:lstStyle/>
        <a:p>
          <a:endParaRPr lang="en-US"/>
        </a:p>
      </dgm:t>
    </dgm:pt>
  </dgm:ptLst>
  <dgm:cxnLst>
    <dgm:cxn modelId="{2FBA520C-4890-4448-A848-DB2F52EFC54F}" srcId="{2588D425-2BAB-4D2B-BB11-106B447BB153}" destId="{788042BF-144F-41E2-91C4-FB1A193C8F7F}" srcOrd="2" destOrd="0" parTransId="{CCC58E71-9FF5-4F2A-AC6C-26C23552E0CC}" sibTransId="{B3491064-2157-48ED-92BA-B69F82A1F352}"/>
    <dgm:cxn modelId="{E9B28B37-C1CD-4266-B0E8-487B64CEB144}" type="presOf" srcId="{788042BF-144F-41E2-91C4-FB1A193C8F7F}" destId="{A2DF0FCF-9DD7-455F-B01D-E52E8BD9CD83}" srcOrd="0" destOrd="0" presId="urn:microsoft.com/office/officeart/2005/8/layout/hProcess9"/>
    <dgm:cxn modelId="{E529F460-E038-4A22-B8A6-684116F726B3}" srcId="{2588D425-2BAB-4D2B-BB11-106B447BB153}" destId="{9D620344-0CF3-463A-A719-409E46442357}" srcOrd="3" destOrd="0" parTransId="{620F08F5-2D97-4E7C-BBDE-446534E0E873}" sibTransId="{3056E031-BB67-4338-8AD1-25CA781FA69E}"/>
    <dgm:cxn modelId="{0AED2547-7068-451A-B5F2-B7F13F1D5DEE}" type="presOf" srcId="{2588D425-2BAB-4D2B-BB11-106B447BB153}" destId="{3711CEC9-2BC5-4DDF-9FC4-24E974655E0C}" srcOrd="0" destOrd="0" presId="urn:microsoft.com/office/officeart/2005/8/layout/hProcess9"/>
    <dgm:cxn modelId="{C9BE060F-2146-4F08-BF99-5157E231A9D3}" type="presOf" srcId="{B3C92528-FC2B-486A-80D9-1037328E6E1B}" destId="{4D3B2834-1466-4A4C-B0A1-91C696F02BC7}" srcOrd="0" destOrd="0" presId="urn:microsoft.com/office/officeart/2005/8/layout/hProcess9"/>
    <dgm:cxn modelId="{DE93E26C-D3B5-45EE-BB90-AA5B1A86ECFE}" type="presOf" srcId="{D63150F0-8C69-4864-ACC5-744FF9C68D4B}" destId="{013CCC40-494F-47A9-9E2C-890559AC71E6}" srcOrd="0" destOrd="0" presId="urn:microsoft.com/office/officeart/2005/8/layout/hProcess9"/>
    <dgm:cxn modelId="{409B6B54-66E4-4709-B5D7-8747D86D2125}" srcId="{2588D425-2BAB-4D2B-BB11-106B447BB153}" destId="{8F2A459A-8837-4FEA-B0C5-539E3DF34E1F}" srcOrd="0" destOrd="0" parTransId="{CD26B3A6-861D-455A-B599-51B715CA62FB}" sibTransId="{0C9A4502-717D-44C5-A826-B5361A0BE913}"/>
    <dgm:cxn modelId="{D643B1E8-16D5-4A16-A266-6C10FC8358A9}" type="presOf" srcId="{C84D84C5-6457-4CFA-9407-A5457C8F6BA4}" destId="{705D43BD-C901-4A4D-89A3-D8CA25A7B928}" srcOrd="0" destOrd="0" presId="urn:microsoft.com/office/officeart/2005/8/layout/hProcess9"/>
    <dgm:cxn modelId="{0415AB90-A670-4700-AF04-5675E92876B1}" type="presOf" srcId="{8F2A459A-8837-4FEA-B0C5-539E3DF34E1F}" destId="{00E489BE-03E4-42F4-A23A-191EAD9B94D3}" srcOrd="0" destOrd="0" presId="urn:microsoft.com/office/officeart/2005/8/layout/hProcess9"/>
    <dgm:cxn modelId="{4D70933A-3ECC-4D1D-A325-9D6A3339DCEF}" type="presOf" srcId="{9D620344-0CF3-463A-A719-409E46442357}" destId="{80384226-9CB0-4421-824C-3C0FA47EE0C2}" srcOrd="0" destOrd="0" presId="urn:microsoft.com/office/officeart/2005/8/layout/hProcess9"/>
    <dgm:cxn modelId="{AE5B908B-07FB-4D60-B052-739A83B536F8}" srcId="{2588D425-2BAB-4D2B-BB11-106B447BB153}" destId="{D63150F0-8C69-4864-ACC5-744FF9C68D4B}" srcOrd="5" destOrd="0" parTransId="{5FBD7506-245F-4FF1-A65D-DF697EAF8A4C}" sibTransId="{BBD42EA4-94C1-49DE-ABAB-7A2FE23C32D6}"/>
    <dgm:cxn modelId="{50ACE2DC-CED1-406F-B2D0-FEADEDDD239E}" type="presOf" srcId="{AB605148-DB56-4D30-9FE1-8BFFEA78D1D2}" destId="{0DC33451-3B1E-430F-9C1F-39274C9B3D61}" srcOrd="0" destOrd="0" presId="urn:microsoft.com/office/officeart/2005/8/layout/hProcess9"/>
    <dgm:cxn modelId="{E070BCF8-67A8-463B-9398-6228795BD024}" srcId="{2588D425-2BAB-4D2B-BB11-106B447BB153}" destId="{AB605148-DB56-4D30-9FE1-8BFFEA78D1D2}" srcOrd="1" destOrd="0" parTransId="{5B7B02D9-EA18-497C-8C7A-9A7054F1DA1B}" sibTransId="{85887502-8CC2-4686-B3FB-20A9CA5F1F29}"/>
    <dgm:cxn modelId="{710B0E94-CF2C-4F3F-891D-56DED1E22A6F}" srcId="{2588D425-2BAB-4D2B-BB11-106B447BB153}" destId="{C84D84C5-6457-4CFA-9407-A5457C8F6BA4}" srcOrd="4" destOrd="0" parTransId="{4D92AF3D-3EEE-4217-B86B-15C886AC5C52}" sibTransId="{93D14D05-BFF7-4ACB-9EBE-4759FD2875CC}"/>
    <dgm:cxn modelId="{02361531-A002-4FB4-8570-426AEFC8373F}" srcId="{2588D425-2BAB-4D2B-BB11-106B447BB153}" destId="{B3C92528-FC2B-486A-80D9-1037328E6E1B}" srcOrd="6" destOrd="0" parTransId="{42E038B4-0B2D-4580-B539-15F223D8D3CB}" sibTransId="{D1555087-34A7-47B5-95D5-3DCCDA5B1F82}"/>
    <dgm:cxn modelId="{8DC9BC86-9E31-4B3E-BC35-D12517A1C640}" type="presParOf" srcId="{3711CEC9-2BC5-4DDF-9FC4-24E974655E0C}" destId="{F5E93A1C-FF76-4660-9365-E3171822331D}" srcOrd="0" destOrd="0" presId="urn:microsoft.com/office/officeart/2005/8/layout/hProcess9"/>
    <dgm:cxn modelId="{0707CE1F-7EBF-49FE-94DD-DA3C0C1BF694}" type="presParOf" srcId="{3711CEC9-2BC5-4DDF-9FC4-24E974655E0C}" destId="{3AD5839C-CC5F-4EE0-9053-72479D174B7F}" srcOrd="1" destOrd="0" presId="urn:microsoft.com/office/officeart/2005/8/layout/hProcess9"/>
    <dgm:cxn modelId="{4CA757E2-3688-4FA0-B61E-F9AE2CFA0BAA}" type="presParOf" srcId="{3AD5839C-CC5F-4EE0-9053-72479D174B7F}" destId="{00E489BE-03E4-42F4-A23A-191EAD9B94D3}" srcOrd="0" destOrd="0" presId="urn:microsoft.com/office/officeart/2005/8/layout/hProcess9"/>
    <dgm:cxn modelId="{F3AB83BB-AAF2-483E-A796-C0C2E9468776}" type="presParOf" srcId="{3AD5839C-CC5F-4EE0-9053-72479D174B7F}" destId="{A1009B6E-C9B0-4BB9-AB7A-26AC35338A18}" srcOrd="1" destOrd="0" presId="urn:microsoft.com/office/officeart/2005/8/layout/hProcess9"/>
    <dgm:cxn modelId="{ECDEB99B-A1DA-4247-BE00-F2797C74CE7E}" type="presParOf" srcId="{3AD5839C-CC5F-4EE0-9053-72479D174B7F}" destId="{0DC33451-3B1E-430F-9C1F-39274C9B3D61}" srcOrd="2" destOrd="0" presId="urn:microsoft.com/office/officeart/2005/8/layout/hProcess9"/>
    <dgm:cxn modelId="{A653012F-FBFD-41C1-A434-9D7A8254C78B}" type="presParOf" srcId="{3AD5839C-CC5F-4EE0-9053-72479D174B7F}" destId="{CA6C1EA2-77B7-47DB-91E5-1518F62A6955}" srcOrd="3" destOrd="0" presId="urn:microsoft.com/office/officeart/2005/8/layout/hProcess9"/>
    <dgm:cxn modelId="{7E0EC58F-CFFB-4871-A5E7-5A007CF0286A}" type="presParOf" srcId="{3AD5839C-CC5F-4EE0-9053-72479D174B7F}" destId="{A2DF0FCF-9DD7-455F-B01D-E52E8BD9CD83}" srcOrd="4" destOrd="0" presId="urn:microsoft.com/office/officeart/2005/8/layout/hProcess9"/>
    <dgm:cxn modelId="{9593A502-ACD7-44FF-BADF-624CAD6072BE}" type="presParOf" srcId="{3AD5839C-CC5F-4EE0-9053-72479D174B7F}" destId="{D838E6E4-BA85-4B88-ABA2-21B6A3E37271}" srcOrd="5" destOrd="0" presId="urn:microsoft.com/office/officeart/2005/8/layout/hProcess9"/>
    <dgm:cxn modelId="{125B4CD8-93C7-4EC4-988C-1FFBAC5ADB75}" type="presParOf" srcId="{3AD5839C-CC5F-4EE0-9053-72479D174B7F}" destId="{80384226-9CB0-4421-824C-3C0FA47EE0C2}" srcOrd="6" destOrd="0" presId="urn:microsoft.com/office/officeart/2005/8/layout/hProcess9"/>
    <dgm:cxn modelId="{7E71C768-ECCE-4567-827E-B9943F080777}" type="presParOf" srcId="{3AD5839C-CC5F-4EE0-9053-72479D174B7F}" destId="{7B3E5E79-B9FF-4F03-BA30-B188EFF76D0E}" srcOrd="7" destOrd="0" presId="urn:microsoft.com/office/officeart/2005/8/layout/hProcess9"/>
    <dgm:cxn modelId="{F3955DD9-2F5D-4039-B31B-2D674A695682}" type="presParOf" srcId="{3AD5839C-CC5F-4EE0-9053-72479D174B7F}" destId="{705D43BD-C901-4A4D-89A3-D8CA25A7B928}" srcOrd="8" destOrd="0" presId="urn:microsoft.com/office/officeart/2005/8/layout/hProcess9"/>
    <dgm:cxn modelId="{3816047D-6D02-4F14-880F-1264E83E6CF5}" type="presParOf" srcId="{3AD5839C-CC5F-4EE0-9053-72479D174B7F}" destId="{4D3D89CA-EA67-40FA-B62A-98C026E1A60E}" srcOrd="9" destOrd="0" presId="urn:microsoft.com/office/officeart/2005/8/layout/hProcess9"/>
    <dgm:cxn modelId="{6CD59AA0-8B1C-4C1D-89C9-93DAD0448CE7}" type="presParOf" srcId="{3AD5839C-CC5F-4EE0-9053-72479D174B7F}" destId="{013CCC40-494F-47A9-9E2C-890559AC71E6}" srcOrd="10" destOrd="0" presId="urn:microsoft.com/office/officeart/2005/8/layout/hProcess9"/>
    <dgm:cxn modelId="{ADA9432D-4F06-4676-86BF-404E63480119}" type="presParOf" srcId="{3AD5839C-CC5F-4EE0-9053-72479D174B7F}" destId="{CC94AFDC-76BB-4DDD-BF17-31AF691FFC05}" srcOrd="11" destOrd="0" presId="urn:microsoft.com/office/officeart/2005/8/layout/hProcess9"/>
    <dgm:cxn modelId="{718FB832-C138-490E-8739-F7DA874E072F}" type="presParOf" srcId="{3AD5839C-CC5F-4EE0-9053-72479D174B7F}" destId="{4D3B2834-1466-4A4C-B0A1-91C696F02BC7}" srcOrd="12" destOrd="0" presId="urn:microsoft.com/office/officeart/2005/8/layout/hProcess9"/>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88D425-2BAB-4D2B-BB11-106B447BB153}"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8F2A459A-8837-4FEA-B0C5-539E3DF34E1F}">
      <dgm:prSet phldrT="[Text]" custT="1"/>
      <dgm:spPr>
        <a:solidFill>
          <a:srgbClr val="0070C0"/>
        </a:solidFill>
      </dgm:spPr>
      <dgm:t>
        <a:bodyPr/>
        <a:lstStyle/>
        <a:p>
          <a:r>
            <a:rPr lang="en-US" sz="2000" b="1" dirty="0" smtClean="0"/>
            <a:t>Approval</a:t>
          </a:r>
          <a:endParaRPr lang="en-US" sz="2000" b="1" dirty="0"/>
        </a:p>
      </dgm:t>
    </dgm:pt>
    <dgm:pt modelId="{CD26B3A6-861D-455A-B599-51B715CA62FB}" type="parTrans" cxnId="{409B6B54-66E4-4709-B5D7-8747D86D2125}">
      <dgm:prSet/>
      <dgm:spPr/>
      <dgm:t>
        <a:bodyPr/>
        <a:lstStyle/>
        <a:p>
          <a:endParaRPr lang="en-US"/>
        </a:p>
      </dgm:t>
    </dgm:pt>
    <dgm:pt modelId="{0C9A4502-717D-44C5-A826-B5361A0BE913}" type="sibTrans" cxnId="{409B6B54-66E4-4709-B5D7-8747D86D2125}">
      <dgm:prSet/>
      <dgm:spPr/>
      <dgm:t>
        <a:bodyPr/>
        <a:lstStyle/>
        <a:p>
          <a:endParaRPr lang="en-US"/>
        </a:p>
      </dgm:t>
    </dgm:pt>
    <dgm:pt modelId="{788042BF-144F-41E2-91C4-FB1A193C8F7F}">
      <dgm:prSet phldrT="[Text]"/>
      <dgm:spPr/>
      <dgm:t>
        <a:bodyPr/>
        <a:lstStyle/>
        <a:p>
          <a:r>
            <a:rPr lang="en-US" dirty="0" smtClean="0"/>
            <a:t>Cabinet</a:t>
          </a:r>
          <a:endParaRPr lang="en-US" dirty="0"/>
        </a:p>
      </dgm:t>
    </dgm:pt>
    <dgm:pt modelId="{CCC58E71-9FF5-4F2A-AC6C-26C23552E0CC}" type="parTrans" cxnId="{2FBA520C-4890-4448-A848-DB2F52EFC54F}">
      <dgm:prSet/>
      <dgm:spPr/>
      <dgm:t>
        <a:bodyPr/>
        <a:lstStyle/>
        <a:p>
          <a:endParaRPr lang="en-US"/>
        </a:p>
      </dgm:t>
    </dgm:pt>
    <dgm:pt modelId="{B3491064-2157-48ED-92BA-B69F82A1F352}" type="sibTrans" cxnId="{2FBA520C-4890-4448-A848-DB2F52EFC54F}">
      <dgm:prSet/>
      <dgm:spPr/>
      <dgm:t>
        <a:bodyPr/>
        <a:lstStyle/>
        <a:p>
          <a:endParaRPr lang="en-US"/>
        </a:p>
      </dgm:t>
    </dgm:pt>
    <dgm:pt modelId="{B6729268-67BC-4FF2-AA26-3EC695C0E06F}">
      <dgm:prSet/>
      <dgm:spPr/>
      <dgm:t>
        <a:bodyPr/>
        <a:lstStyle/>
        <a:p>
          <a:r>
            <a:rPr lang="en-US" dirty="0" smtClean="0"/>
            <a:t>President</a:t>
          </a:r>
          <a:endParaRPr lang="en-US" dirty="0"/>
        </a:p>
      </dgm:t>
    </dgm:pt>
    <dgm:pt modelId="{68D49AB0-8EDB-436E-A3D4-0154C0EBE0AC}" type="parTrans" cxnId="{8C041D72-2CEA-4015-8967-5D08D089F67A}">
      <dgm:prSet/>
      <dgm:spPr/>
      <dgm:t>
        <a:bodyPr/>
        <a:lstStyle/>
        <a:p>
          <a:endParaRPr lang="en-US"/>
        </a:p>
      </dgm:t>
    </dgm:pt>
    <dgm:pt modelId="{51A45D64-5D7C-4717-B944-E0FEB0D9D7FF}" type="sibTrans" cxnId="{8C041D72-2CEA-4015-8967-5D08D089F67A}">
      <dgm:prSet/>
      <dgm:spPr/>
      <dgm:t>
        <a:bodyPr/>
        <a:lstStyle/>
        <a:p>
          <a:endParaRPr lang="en-US"/>
        </a:p>
      </dgm:t>
    </dgm:pt>
    <dgm:pt modelId="{3711CEC9-2BC5-4DDF-9FC4-24E974655E0C}" type="pres">
      <dgm:prSet presAssocID="{2588D425-2BAB-4D2B-BB11-106B447BB153}" presName="CompostProcess" presStyleCnt="0">
        <dgm:presLayoutVars>
          <dgm:dir/>
          <dgm:resizeHandles val="exact"/>
        </dgm:presLayoutVars>
      </dgm:prSet>
      <dgm:spPr/>
      <dgm:t>
        <a:bodyPr/>
        <a:lstStyle/>
        <a:p>
          <a:endParaRPr lang="en-US"/>
        </a:p>
      </dgm:t>
    </dgm:pt>
    <dgm:pt modelId="{F5E93A1C-FF76-4660-9365-E3171822331D}" type="pres">
      <dgm:prSet presAssocID="{2588D425-2BAB-4D2B-BB11-106B447BB153}" presName="arrow" presStyleLbl="bgShp" presStyleIdx="0" presStyleCnt="1" custScaleX="117647" custLinFactY="46145" custLinFactNeighborX="-9546" custLinFactNeighborY="100000"/>
      <dgm:spPr>
        <a:solidFill>
          <a:schemeClr val="tx1"/>
        </a:solidFill>
        <a:ln>
          <a:solidFill>
            <a:schemeClr val="accent1"/>
          </a:solidFill>
        </a:ln>
      </dgm:spPr>
    </dgm:pt>
    <dgm:pt modelId="{3AD5839C-CC5F-4EE0-9053-72479D174B7F}" type="pres">
      <dgm:prSet presAssocID="{2588D425-2BAB-4D2B-BB11-106B447BB153}" presName="linearProcess" presStyleCnt="0"/>
      <dgm:spPr/>
    </dgm:pt>
    <dgm:pt modelId="{00E489BE-03E4-42F4-A23A-191EAD9B94D3}" type="pres">
      <dgm:prSet presAssocID="{8F2A459A-8837-4FEA-B0C5-539E3DF34E1F}" presName="textNode" presStyleLbl="node1" presStyleIdx="0" presStyleCnt="3" custLinFactX="-37553" custLinFactNeighborX="-100000" custLinFactNeighborY="-6140">
        <dgm:presLayoutVars>
          <dgm:bulletEnabled val="1"/>
        </dgm:presLayoutVars>
      </dgm:prSet>
      <dgm:spPr/>
      <dgm:t>
        <a:bodyPr/>
        <a:lstStyle/>
        <a:p>
          <a:endParaRPr lang="en-US"/>
        </a:p>
      </dgm:t>
    </dgm:pt>
    <dgm:pt modelId="{A1009B6E-C9B0-4BB9-AB7A-26AC35338A18}" type="pres">
      <dgm:prSet presAssocID="{0C9A4502-717D-44C5-A826-B5361A0BE913}" presName="sibTrans" presStyleCnt="0"/>
      <dgm:spPr/>
    </dgm:pt>
    <dgm:pt modelId="{A2DF0FCF-9DD7-455F-B01D-E52E8BD9CD83}" type="pres">
      <dgm:prSet presAssocID="{788042BF-144F-41E2-91C4-FB1A193C8F7F}" presName="textNode" presStyleLbl="node1" presStyleIdx="1" presStyleCnt="3" custLinFactNeighborX="-74874" custLinFactNeighborY="-6140">
        <dgm:presLayoutVars>
          <dgm:bulletEnabled val="1"/>
        </dgm:presLayoutVars>
      </dgm:prSet>
      <dgm:spPr/>
      <dgm:t>
        <a:bodyPr/>
        <a:lstStyle/>
        <a:p>
          <a:endParaRPr lang="en-US"/>
        </a:p>
      </dgm:t>
    </dgm:pt>
    <dgm:pt modelId="{D838E6E4-BA85-4B88-ABA2-21B6A3E37271}" type="pres">
      <dgm:prSet presAssocID="{B3491064-2157-48ED-92BA-B69F82A1F352}" presName="sibTrans" presStyleCnt="0"/>
      <dgm:spPr/>
    </dgm:pt>
    <dgm:pt modelId="{9A993E8C-0A93-4305-AFA2-B07608E5463F}" type="pres">
      <dgm:prSet presAssocID="{B6729268-67BC-4FF2-AA26-3EC695C0E06F}" presName="textNode" presStyleLbl="node1" presStyleIdx="2" presStyleCnt="3" custLinFactNeighborX="-96147" custLinFactNeighborY="-4525">
        <dgm:presLayoutVars>
          <dgm:bulletEnabled val="1"/>
        </dgm:presLayoutVars>
      </dgm:prSet>
      <dgm:spPr/>
      <dgm:t>
        <a:bodyPr/>
        <a:lstStyle/>
        <a:p>
          <a:endParaRPr lang="en-US"/>
        </a:p>
      </dgm:t>
    </dgm:pt>
  </dgm:ptLst>
  <dgm:cxnLst>
    <dgm:cxn modelId="{2FBA520C-4890-4448-A848-DB2F52EFC54F}" srcId="{2588D425-2BAB-4D2B-BB11-106B447BB153}" destId="{788042BF-144F-41E2-91C4-FB1A193C8F7F}" srcOrd="1" destOrd="0" parTransId="{CCC58E71-9FF5-4F2A-AC6C-26C23552E0CC}" sibTransId="{B3491064-2157-48ED-92BA-B69F82A1F352}"/>
    <dgm:cxn modelId="{E9B28B37-C1CD-4266-B0E8-487B64CEB144}" type="presOf" srcId="{788042BF-144F-41E2-91C4-FB1A193C8F7F}" destId="{A2DF0FCF-9DD7-455F-B01D-E52E8BD9CD83}" srcOrd="0" destOrd="0" presId="urn:microsoft.com/office/officeart/2005/8/layout/hProcess9"/>
    <dgm:cxn modelId="{E0C737BF-C74A-45C2-9FB8-D457332AAF73}" type="presOf" srcId="{B6729268-67BC-4FF2-AA26-3EC695C0E06F}" destId="{9A993E8C-0A93-4305-AFA2-B07608E5463F}" srcOrd="0" destOrd="0" presId="urn:microsoft.com/office/officeart/2005/8/layout/hProcess9"/>
    <dgm:cxn modelId="{409B6B54-66E4-4709-B5D7-8747D86D2125}" srcId="{2588D425-2BAB-4D2B-BB11-106B447BB153}" destId="{8F2A459A-8837-4FEA-B0C5-539E3DF34E1F}" srcOrd="0" destOrd="0" parTransId="{CD26B3A6-861D-455A-B599-51B715CA62FB}" sibTransId="{0C9A4502-717D-44C5-A826-B5361A0BE913}"/>
    <dgm:cxn modelId="{0AED2547-7068-451A-B5F2-B7F13F1D5DEE}" type="presOf" srcId="{2588D425-2BAB-4D2B-BB11-106B447BB153}" destId="{3711CEC9-2BC5-4DDF-9FC4-24E974655E0C}" srcOrd="0" destOrd="0" presId="urn:microsoft.com/office/officeart/2005/8/layout/hProcess9"/>
    <dgm:cxn modelId="{0415AB90-A670-4700-AF04-5675E92876B1}" type="presOf" srcId="{8F2A459A-8837-4FEA-B0C5-539E3DF34E1F}" destId="{00E489BE-03E4-42F4-A23A-191EAD9B94D3}" srcOrd="0" destOrd="0" presId="urn:microsoft.com/office/officeart/2005/8/layout/hProcess9"/>
    <dgm:cxn modelId="{8C041D72-2CEA-4015-8967-5D08D089F67A}" srcId="{2588D425-2BAB-4D2B-BB11-106B447BB153}" destId="{B6729268-67BC-4FF2-AA26-3EC695C0E06F}" srcOrd="2" destOrd="0" parTransId="{68D49AB0-8EDB-436E-A3D4-0154C0EBE0AC}" sibTransId="{51A45D64-5D7C-4717-B944-E0FEB0D9D7FF}"/>
    <dgm:cxn modelId="{8DC9BC86-9E31-4B3E-BC35-D12517A1C640}" type="presParOf" srcId="{3711CEC9-2BC5-4DDF-9FC4-24E974655E0C}" destId="{F5E93A1C-FF76-4660-9365-E3171822331D}" srcOrd="0" destOrd="0" presId="urn:microsoft.com/office/officeart/2005/8/layout/hProcess9"/>
    <dgm:cxn modelId="{0707CE1F-7EBF-49FE-94DD-DA3C0C1BF694}" type="presParOf" srcId="{3711CEC9-2BC5-4DDF-9FC4-24E974655E0C}" destId="{3AD5839C-CC5F-4EE0-9053-72479D174B7F}" srcOrd="1" destOrd="0" presId="urn:microsoft.com/office/officeart/2005/8/layout/hProcess9"/>
    <dgm:cxn modelId="{4CA757E2-3688-4FA0-B61E-F9AE2CFA0BAA}" type="presParOf" srcId="{3AD5839C-CC5F-4EE0-9053-72479D174B7F}" destId="{00E489BE-03E4-42F4-A23A-191EAD9B94D3}" srcOrd="0" destOrd="0" presId="urn:microsoft.com/office/officeart/2005/8/layout/hProcess9"/>
    <dgm:cxn modelId="{F3AB83BB-AAF2-483E-A796-C0C2E9468776}" type="presParOf" srcId="{3AD5839C-CC5F-4EE0-9053-72479D174B7F}" destId="{A1009B6E-C9B0-4BB9-AB7A-26AC35338A18}" srcOrd="1" destOrd="0" presId="urn:microsoft.com/office/officeart/2005/8/layout/hProcess9"/>
    <dgm:cxn modelId="{7E0EC58F-CFFB-4871-A5E7-5A007CF0286A}" type="presParOf" srcId="{3AD5839C-CC5F-4EE0-9053-72479D174B7F}" destId="{A2DF0FCF-9DD7-455F-B01D-E52E8BD9CD83}" srcOrd="2" destOrd="0" presId="urn:microsoft.com/office/officeart/2005/8/layout/hProcess9"/>
    <dgm:cxn modelId="{0CF8FD3B-F741-40BC-8CEA-231CB6F7234E}" type="presParOf" srcId="{3AD5839C-CC5F-4EE0-9053-72479D174B7F}" destId="{D838E6E4-BA85-4B88-ABA2-21B6A3E37271}" srcOrd="3" destOrd="0" presId="urn:microsoft.com/office/officeart/2005/8/layout/hProcess9"/>
    <dgm:cxn modelId="{9127E6FE-93F0-4E97-86F7-E89BE638C04D}" type="presParOf" srcId="{3AD5839C-CC5F-4EE0-9053-72479D174B7F}" destId="{9A993E8C-0A93-4305-AFA2-B07608E5463F}" srcOrd="4" destOrd="0" presId="urn:microsoft.com/office/officeart/2005/8/layout/hProcess9"/>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2B7623-594B-4141-92F3-B2F10C568D0F}"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1012DAAD-929D-4FFF-82FF-7ED9A4B5D04F}">
      <dgm:prSet phldrT="[Text]" custT="1"/>
      <dgm:spPr>
        <a:solidFill>
          <a:srgbClr val="0070C0"/>
        </a:solidFill>
      </dgm:spPr>
      <dgm:t>
        <a:bodyPr/>
        <a:lstStyle/>
        <a:p>
          <a:r>
            <a:rPr lang="en-US" sz="3600" dirty="0" smtClean="0">
              <a:solidFill>
                <a:schemeClr val="tx1"/>
              </a:solidFill>
            </a:rPr>
            <a:t>Communicate</a:t>
          </a:r>
          <a:endParaRPr lang="en-US" sz="3600" dirty="0">
            <a:solidFill>
              <a:schemeClr val="tx1"/>
            </a:solidFill>
          </a:endParaRPr>
        </a:p>
      </dgm:t>
    </dgm:pt>
    <dgm:pt modelId="{AB63F6EA-15E0-4A56-8096-6572320D7DD1}" type="parTrans" cxnId="{58917479-EB7A-4F6D-B8B7-F71A55C5D24D}">
      <dgm:prSet/>
      <dgm:spPr/>
      <dgm:t>
        <a:bodyPr/>
        <a:lstStyle/>
        <a:p>
          <a:endParaRPr lang="en-US"/>
        </a:p>
      </dgm:t>
    </dgm:pt>
    <dgm:pt modelId="{FD244FF1-8C23-4603-B0B3-8211FA6BA0C3}" type="sibTrans" cxnId="{58917479-EB7A-4F6D-B8B7-F71A55C5D24D}">
      <dgm:prSet/>
      <dgm:spPr/>
      <dgm:t>
        <a:bodyPr/>
        <a:lstStyle/>
        <a:p>
          <a:endParaRPr lang="en-US"/>
        </a:p>
      </dgm:t>
    </dgm:pt>
    <dgm:pt modelId="{FBC9DE82-37DF-403D-983B-33979C67A03E}">
      <dgm:prSet phldrT="[Text]" custT="1"/>
      <dgm:spPr/>
      <dgm:t>
        <a:bodyPr/>
        <a:lstStyle/>
        <a:p>
          <a:pPr algn="l"/>
          <a:endParaRPr lang="en-US" sz="2000" dirty="0" smtClean="0"/>
        </a:p>
        <a:p>
          <a:pPr algn="l"/>
          <a:endParaRPr lang="en-US" sz="2000" dirty="0" smtClean="0"/>
        </a:p>
        <a:p>
          <a:pPr algn="l"/>
          <a:endParaRPr lang="en-US" sz="2000" dirty="0" smtClean="0"/>
        </a:p>
        <a:p>
          <a:pPr algn="ctr"/>
          <a:r>
            <a:rPr lang="en-US" sz="2000" dirty="0" smtClean="0"/>
            <a:t>The new/revised policy to the campus community</a:t>
          </a:r>
          <a:endParaRPr lang="en-US" sz="2000" dirty="0"/>
        </a:p>
      </dgm:t>
    </dgm:pt>
    <dgm:pt modelId="{E79DF680-19DB-415D-B2C0-F9C827714B42}" type="parTrans" cxnId="{F084CCB1-932F-4087-8B99-3EABA6DD0028}">
      <dgm:prSet/>
      <dgm:spPr/>
      <dgm:t>
        <a:bodyPr/>
        <a:lstStyle/>
        <a:p>
          <a:endParaRPr lang="en-US"/>
        </a:p>
      </dgm:t>
    </dgm:pt>
    <dgm:pt modelId="{D2047974-B755-417F-A3D7-55251526830D}" type="sibTrans" cxnId="{F084CCB1-932F-4087-8B99-3EABA6DD0028}">
      <dgm:prSet/>
      <dgm:spPr/>
      <dgm:t>
        <a:bodyPr/>
        <a:lstStyle/>
        <a:p>
          <a:endParaRPr lang="en-US"/>
        </a:p>
      </dgm:t>
    </dgm:pt>
    <dgm:pt modelId="{DEFEA581-D612-4E85-8BB2-5FB936FE6C84}">
      <dgm:prSet phldrT="[Text]" custT="1"/>
      <dgm:spPr>
        <a:solidFill>
          <a:schemeClr val="accent1"/>
        </a:solidFill>
      </dgm:spPr>
      <dgm:t>
        <a:bodyPr/>
        <a:lstStyle/>
        <a:p>
          <a:r>
            <a:rPr lang="en-US" sz="3600" dirty="0" smtClean="0">
              <a:solidFill>
                <a:schemeClr val="tx1"/>
              </a:solidFill>
            </a:rPr>
            <a:t>Develop</a:t>
          </a:r>
          <a:endParaRPr lang="en-US" sz="3600" dirty="0">
            <a:solidFill>
              <a:schemeClr val="tx1"/>
            </a:solidFill>
          </a:endParaRPr>
        </a:p>
      </dgm:t>
    </dgm:pt>
    <dgm:pt modelId="{0B57A2DA-CEE6-4830-A468-41E00E1DCE5E}" type="parTrans" cxnId="{5B941B31-DC3D-428D-98C0-15924C83C9B4}">
      <dgm:prSet/>
      <dgm:spPr/>
      <dgm:t>
        <a:bodyPr/>
        <a:lstStyle/>
        <a:p>
          <a:endParaRPr lang="en-US"/>
        </a:p>
      </dgm:t>
    </dgm:pt>
    <dgm:pt modelId="{5978813C-BD84-4A6C-ABC4-5CD2EB614925}" type="sibTrans" cxnId="{5B941B31-DC3D-428D-98C0-15924C83C9B4}">
      <dgm:prSet/>
      <dgm:spPr/>
      <dgm:t>
        <a:bodyPr/>
        <a:lstStyle/>
        <a:p>
          <a:endParaRPr lang="en-US"/>
        </a:p>
      </dgm:t>
    </dgm:pt>
    <dgm:pt modelId="{11FBC73B-2D15-4551-831E-478B3E392CBB}">
      <dgm:prSet phldrT="[Text]" custT="1"/>
      <dgm:spPr/>
      <dgm:t>
        <a:bodyPr/>
        <a:lstStyle/>
        <a:p>
          <a:pPr algn="ctr"/>
          <a:endParaRPr lang="en-US" sz="2000" dirty="0" smtClean="0"/>
        </a:p>
        <a:p>
          <a:pPr algn="ctr"/>
          <a:endParaRPr lang="en-US" sz="2000" dirty="0" smtClean="0"/>
        </a:p>
        <a:p>
          <a:pPr algn="ctr"/>
          <a:endParaRPr lang="en-US" sz="2000" dirty="0" smtClean="0"/>
        </a:p>
        <a:p>
          <a:pPr algn="ctr"/>
          <a:r>
            <a:rPr lang="en-US" sz="2000" dirty="0" smtClean="0"/>
            <a:t>Guidelines, procedures and forms as necessary to implement the policy</a:t>
          </a:r>
          <a:endParaRPr lang="en-US" sz="2000" dirty="0"/>
        </a:p>
      </dgm:t>
    </dgm:pt>
    <dgm:pt modelId="{4E652D4C-E916-4C05-BF96-E87D9D038E19}" type="parTrans" cxnId="{4638948C-CE21-4CB0-ADD7-1D060122ECAA}">
      <dgm:prSet/>
      <dgm:spPr/>
      <dgm:t>
        <a:bodyPr/>
        <a:lstStyle/>
        <a:p>
          <a:endParaRPr lang="en-US"/>
        </a:p>
      </dgm:t>
    </dgm:pt>
    <dgm:pt modelId="{814DD7AB-894D-434B-B848-2A4A72E30930}" type="sibTrans" cxnId="{4638948C-CE21-4CB0-ADD7-1D060122ECAA}">
      <dgm:prSet/>
      <dgm:spPr/>
      <dgm:t>
        <a:bodyPr/>
        <a:lstStyle/>
        <a:p>
          <a:endParaRPr lang="en-US"/>
        </a:p>
      </dgm:t>
    </dgm:pt>
    <dgm:pt modelId="{5004B989-3A80-4AF2-B58A-92A2BA6DAC9D}">
      <dgm:prSet phldrT="[Text]" custT="1"/>
      <dgm:spPr>
        <a:solidFill>
          <a:schemeClr val="bg1">
            <a:lumMod val="65000"/>
          </a:schemeClr>
        </a:solidFill>
      </dgm:spPr>
      <dgm:t>
        <a:bodyPr/>
        <a:lstStyle/>
        <a:p>
          <a:r>
            <a:rPr lang="en-US" sz="3600" dirty="0" smtClean="0">
              <a:solidFill>
                <a:schemeClr val="tx1"/>
              </a:solidFill>
            </a:rPr>
            <a:t>Educate</a:t>
          </a:r>
          <a:r>
            <a:rPr lang="en-US" sz="2800" dirty="0" smtClean="0">
              <a:solidFill>
                <a:schemeClr val="tx1"/>
              </a:solidFill>
            </a:rPr>
            <a:t> </a:t>
          </a:r>
          <a:endParaRPr lang="en-US" sz="2800" dirty="0">
            <a:solidFill>
              <a:schemeClr val="tx1"/>
            </a:solidFill>
          </a:endParaRPr>
        </a:p>
      </dgm:t>
    </dgm:pt>
    <dgm:pt modelId="{1B08A7C6-BE26-4089-BB91-D1E93C0A82CD}" type="parTrans" cxnId="{BB80C91F-868F-4228-9851-E258DCB63E49}">
      <dgm:prSet/>
      <dgm:spPr/>
      <dgm:t>
        <a:bodyPr/>
        <a:lstStyle/>
        <a:p>
          <a:endParaRPr lang="en-US"/>
        </a:p>
      </dgm:t>
    </dgm:pt>
    <dgm:pt modelId="{CADFD164-970E-42C7-ACCB-FD6D5154485C}" type="sibTrans" cxnId="{BB80C91F-868F-4228-9851-E258DCB63E49}">
      <dgm:prSet/>
      <dgm:spPr/>
      <dgm:t>
        <a:bodyPr/>
        <a:lstStyle/>
        <a:p>
          <a:endParaRPr lang="en-US"/>
        </a:p>
      </dgm:t>
    </dgm:pt>
    <dgm:pt modelId="{3C200590-1FF6-464A-8ADF-89AF61854481}">
      <dgm:prSet phldrT="[Text]" custT="1"/>
      <dgm:spPr>
        <a:solidFill>
          <a:schemeClr val="bg1">
            <a:lumMod val="65000"/>
          </a:schemeClr>
        </a:solidFill>
      </dgm:spPr>
      <dgm:t>
        <a:bodyPr/>
        <a:lstStyle/>
        <a:p>
          <a:pPr algn="l"/>
          <a:endParaRPr lang="en-US" sz="2000" dirty="0" smtClean="0"/>
        </a:p>
        <a:p>
          <a:pPr algn="l"/>
          <a:endParaRPr lang="en-US" sz="2000" dirty="0" smtClean="0"/>
        </a:p>
        <a:p>
          <a:pPr algn="l"/>
          <a:endParaRPr lang="en-US" sz="2000" dirty="0" smtClean="0"/>
        </a:p>
        <a:p>
          <a:pPr algn="ctr"/>
          <a:r>
            <a:rPr lang="en-US" sz="2000" dirty="0" smtClean="0"/>
            <a:t>The campus on the business processes for enforcing, monitoring and reporting as required for compliance</a:t>
          </a:r>
          <a:endParaRPr lang="en-US" sz="2000" dirty="0"/>
        </a:p>
      </dgm:t>
    </dgm:pt>
    <dgm:pt modelId="{B517D263-4C2F-4986-BEE6-2678A92A8AA5}" type="parTrans" cxnId="{6CE43F1B-DD02-4FA3-A12A-DBC6C85B8AC9}">
      <dgm:prSet/>
      <dgm:spPr/>
      <dgm:t>
        <a:bodyPr/>
        <a:lstStyle/>
        <a:p>
          <a:endParaRPr lang="en-US"/>
        </a:p>
      </dgm:t>
    </dgm:pt>
    <dgm:pt modelId="{525B574D-A2D1-4A6C-AB43-315B34E00873}" type="sibTrans" cxnId="{6CE43F1B-DD02-4FA3-A12A-DBC6C85B8AC9}">
      <dgm:prSet/>
      <dgm:spPr/>
      <dgm:t>
        <a:bodyPr/>
        <a:lstStyle/>
        <a:p>
          <a:endParaRPr lang="en-US"/>
        </a:p>
      </dgm:t>
    </dgm:pt>
    <dgm:pt modelId="{CF72DB5A-2687-4D16-A154-BEAE6918A055}" type="pres">
      <dgm:prSet presAssocID="{8D2B7623-594B-4141-92F3-B2F10C568D0F}" presName="Name0" presStyleCnt="0">
        <dgm:presLayoutVars>
          <dgm:dir/>
          <dgm:animLvl val="lvl"/>
          <dgm:resizeHandles val="exact"/>
        </dgm:presLayoutVars>
      </dgm:prSet>
      <dgm:spPr/>
      <dgm:t>
        <a:bodyPr/>
        <a:lstStyle/>
        <a:p>
          <a:endParaRPr lang="en-US"/>
        </a:p>
      </dgm:t>
    </dgm:pt>
    <dgm:pt modelId="{C6EF91AA-5799-43D2-9BE9-99F2E3A16BB3}" type="pres">
      <dgm:prSet presAssocID="{1012DAAD-929D-4FFF-82FF-7ED9A4B5D04F}" presName="compositeNode" presStyleCnt="0">
        <dgm:presLayoutVars>
          <dgm:bulletEnabled val="1"/>
        </dgm:presLayoutVars>
      </dgm:prSet>
      <dgm:spPr/>
    </dgm:pt>
    <dgm:pt modelId="{2DDA7D7A-E39E-4FDA-9C15-B6E1775B3A4B}" type="pres">
      <dgm:prSet presAssocID="{1012DAAD-929D-4FFF-82FF-7ED9A4B5D04F}" presName="bgRect" presStyleLbl="node1" presStyleIdx="0" presStyleCnt="3"/>
      <dgm:spPr/>
      <dgm:t>
        <a:bodyPr/>
        <a:lstStyle/>
        <a:p>
          <a:endParaRPr lang="en-US"/>
        </a:p>
      </dgm:t>
    </dgm:pt>
    <dgm:pt modelId="{A72ADCEA-6BFA-431B-B871-032960AE08BE}" type="pres">
      <dgm:prSet presAssocID="{1012DAAD-929D-4FFF-82FF-7ED9A4B5D04F}" presName="parentNode" presStyleLbl="node1" presStyleIdx="0" presStyleCnt="3">
        <dgm:presLayoutVars>
          <dgm:chMax val="0"/>
          <dgm:bulletEnabled val="1"/>
        </dgm:presLayoutVars>
      </dgm:prSet>
      <dgm:spPr/>
      <dgm:t>
        <a:bodyPr/>
        <a:lstStyle/>
        <a:p>
          <a:endParaRPr lang="en-US"/>
        </a:p>
      </dgm:t>
    </dgm:pt>
    <dgm:pt modelId="{06E13B1E-3753-4E39-A80E-958B2FE6AE91}" type="pres">
      <dgm:prSet presAssocID="{1012DAAD-929D-4FFF-82FF-7ED9A4B5D04F}" presName="childNode" presStyleLbl="node1" presStyleIdx="0" presStyleCnt="3">
        <dgm:presLayoutVars>
          <dgm:bulletEnabled val="1"/>
        </dgm:presLayoutVars>
      </dgm:prSet>
      <dgm:spPr/>
      <dgm:t>
        <a:bodyPr/>
        <a:lstStyle/>
        <a:p>
          <a:endParaRPr lang="en-US"/>
        </a:p>
      </dgm:t>
    </dgm:pt>
    <dgm:pt modelId="{2EACBC30-134F-4B35-B755-98E291187B20}" type="pres">
      <dgm:prSet presAssocID="{FD244FF1-8C23-4603-B0B3-8211FA6BA0C3}" presName="hSp" presStyleCnt="0"/>
      <dgm:spPr/>
    </dgm:pt>
    <dgm:pt modelId="{AD23E4AD-1D47-4BF8-A77C-C546A54CF340}" type="pres">
      <dgm:prSet presAssocID="{FD244FF1-8C23-4603-B0B3-8211FA6BA0C3}" presName="vProcSp" presStyleCnt="0"/>
      <dgm:spPr/>
    </dgm:pt>
    <dgm:pt modelId="{B040B3CB-21BA-4419-809F-9C50923CAC19}" type="pres">
      <dgm:prSet presAssocID="{FD244FF1-8C23-4603-B0B3-8211FA6BA0C3}" presName="vSp1" presStyleCnt="0"/>
      <dgm:spPr/>
    </dgm:pt>
    <dgm:pt modelId="{1179ABA2-D171-44D2-A774-3F3DB319D621}" type="pres">
      <dgm:prSet presAssocID="{FD244FF1-8C23-4603-B0B3-8211FA6BA0C3}" presName="simulatedConn" presStyleLbl="solidFgAcc1" presStyleIdx="0" presStyleCnt="2"/>
      <dgm:spPr/>
    </dgm:pt>
    <dgm:pt modelId="{5731C890-B30F-4AA1-B6A3-3FDB9337A57B}" type="pres">
      <dgm:prSet presAssocID="{FD244FF1-8C23-4603-B0B3-8211FA6BA0C3}" presName="vSp2" presStyleCnt="0"/>
      <dgm:spPr/>
    </dgm:pt>
    <dgm:pt modelId="{264E25D4-0AE7-43EF-8A02-EE3813F1AD4C}" type="pres">
      <dgm:prSet presAssocID="{FD244FF1-8C23-4603-B0B3-8211FA6BA0C3}" presName="sibTrans" presStyleCnt="0"/>
      <dgm:spPr/>
    </dgm:pt>
    <dgm:pt modelId="{FB93CA88-D203-4FE7-A5AF-E9C5804E45BD}" type="pres">
      <dgm:prSet presAssocID="{DEFEA581-D612-4E85-8BB2-5FB936FE6C84}" presName="compositeNode" presStyleCnt="0">
        <dgm:presLayoutVars>
          <dgm:bulletEnabled val="1"/>
        </dgm:presLayoutVars>
      </dgm:prSet>
      <dgm:spPr/>
    </dgm:pt>
    <dgm:pt modelId="{7BF911A7-3D96-47A1-B6D8-C98EA1030BB1}" type="pres">
      <dgm:prSet presAssocID="{DEFEA581-D612-4E85-8BB2-5FB936FE6C84}" presName="bgRect" presStyleLbl="node1" presStyleIdx="1" presStyleCnt="3"/>
      <dgm:spPr/>
      <dgm:t>
        <a:bodyPr/>
        <a:lstStyle/>
        <a:p>
          <a:endParaRPr lang="en-US"/>
        </a:p>
      </dgm:t>
    </dgm:pt>
    <dgm:pt modelId="{7DDB1799-CBE2-42B9-8429-7DE2AA2DB1E9}" type="pres">
      <dgm:prSet presAssocID="{DEFEA581-D612-4E85-8BB2-5FB936FE6C84}" presName="parentNode" presStyleLbl="node1" presStyleIdx="1" presStyleCnt="3">
        <dgm:presLayoutVars>
          <dgm:chMax val="0"/>
          <dgm:bulletEnabled val="1"/>
        </dgm:presLayoutVars>
      </dgm:prSet>
      <dgm:spPr/>
      <dgm:t>
        <a:bodyPr/>
        <a:lstStyle/>
        <a:p>
          <a:endParaRPr lang="en-US"/>
        </a:p>
      </dgm:t>
    </dgm:pt>
    <dgm:pt modelId="{B7639021-6AC0-4216-BF1B-B547C6F47C34}" type="pres">
      <dgm:prSet presAssocID="{DEFEA581-D612-4E85-8BB2-5FB936FE6C84}" presName="childNode" presStyleLbl="node1" presStyleIdx="1" presStyleCnt="3">
        <dgm:presLayoutVars>
          <dgm:bulletEnabled val="1"/>
        </dgm:presLayoutVars>
      </dgm:prSet>
      <dgm:spPr/>
      <dgm:t>
        <a:bodyPr/>
        <a:lstStyle/>
        <a:p>
          <a:endParaRPr lang="en-US"/>
        </a:p>
      </dgm:t>
    </dgm:pt>
    <dgm:pt modelId="{8CBDA998-069D-4F69-BCC7-116D74139932}" type="pres">
      <dgm:prSet presAssocID="{5978813C-BD84-4A6C-ABC4-5CD2EB614925}" presName="hSp" presStyleCnt="0"/>
      <dgm:spPr/>
    </dgm:pt>
    <dgm:pt modelId="{C9884CEE-8256-4A84-9D3E-6D6441101B09}" type="pres">
      <dgm:prSet presAssocID="{5978813C-BD84-4A6C-ABC4-5CD2EB614925}" presName="vProcSp" presStyleCnt="0"/>
      <dgm:spPr/>
    </dgm:pt>
    <dgm:pt modelId="{E7616978-6AB8-4CE9-82FE-24753F21B494}" type="pres">
      <dgm:prSet presAssocID="{5978813C-BD84-4A6C-ABC4-5CD2EB614925}" presName="vSp1" presStyleCnt="0"/>
      <dgm:spPr/>
    </dgm:pt>
    <dgm:pt modelId="{D1FB468F-7A74-499C-A4B9-B3C61FBA64F2}" type="pres">
      <dgm:prSet presAssocID="{5978813C-BD84-4A6C-ABC4-5CD2EB614925}" presName="simulatedConn" presStyleLbl="solidFgAcc1" presStyleIdx="1" presStyleCnt="2"/>
      <dgm:spPr/>
    </dgm:pt>
    <dgm:pt modelId="{0EE2B7A7-F6F0-4184-BFD0-75383EB3CDE7}" type="pres">
      <dgm:prSet presAssocID="{5978813C-BD84-4A6C-ABC4-5CD2EB614925}" presName="vSp2" presStyleCnt="0"/>
      <dgm:spPr/>
    </dgm:pt>
    <dgm:pt modelId="{ACD8D57C-D25C-4AEA-9AEA-A2FB60CC5F5A}" type="pres">
      <dgm:prSet presAssocID="{5978813C-BD84-4A6C-ABC4-5CD2EB614925}" presName="sibTrans" presStyleCnt="0"/>
      <dgm:spPr/>
    </dgm:pt>
    <dgm:pt modelId="{12A7B69E-574B-4582-95E5-64177C7BC8A5}" type="pres">
      <dgm:prSet presAssocID="{5004B989-3A80-4AF2-B58A-92A2BA6DAC9D}" presName="compositeNode" presStyleCnt="0">
        <dgm:presLayoutVars>
          <dgm:bulletEnabled val="1"/>
        </dgm:presLayoutVars>
      </dgm:prSet>
      <dgm:spPr/>
    </dgm:pt>
    <dgm:pt modelId="{DFF17177-2CF4-4F71-BACF-C8EEBA6B17AB}" type="pres">
      <dgm:prSet presAssocID="{5004B989-3A80-4AF2-B58A-92A2BA6DAC9D}" presName="bgRect" presStyleLbl="node1" presStyleIdx="2" presStyleCnt="3"/>
      <dgm:spPr/>
      <dgm:t>
        <a:bodyPr/>
        <a:lstStyle/>
        <a:p>
          <a:endParaRPr lang="en-US"/>
        </a:p>
      </dgm:t>
    </dgm:pt>
    <dgm:pt modelId="{6223639A-E850-4770-BBC9-CDB62F4EE58E}" type="pres">
      <dgm:prSet presAssocID="{5004B989-3A80-4AF2-B58A-92A2BA6DAC9D}" presName="parentNode" presStyleLbl="node1" presStyleIdx="2" presStyleCnt="3">
        <dgm:presLayoutVars>
          <dgm:chMax val="0"/>
          <dgm:bulletEnabled val="1"/>
        </dgm:presLayoutVars>
      </dgm:prSet>
      <dgm:spPr/>
      <dgm:t>
        <a:bodyPr/>
        <a:lstStyle/>
        <a:p>
          <a:endParaRPr lang="en-US"/>
        </a:p>
      </dgm:t>
    </dgm:pt>
    <dgm:pt modelId="{DEDE6545-E583-4613-B83C-276213CC7CBB}" type="pres">
      <dgm:prSet presAssocID="{5004B989-3A80-4AF2-B58A-92A2BA6DAC9D}" presName="childNode" presStyleLbl="node1" presStyleIdx="2" presStyleCnt="3">
        <dgm:presLayoutVars>
          <dgm:bulletEnabled val="1"/>
        </dgm:presLayoutVars>
      </dgm:prSet>
      <dgm:spPr/>
      <dgm:t>
        <a:bodyPr/>
        <a:lstStyle/>
        <a:p>
          <a:endParaRPr lang="en-US"/>
        </a:p>
      </dgm:t>
    </dgm:pt>
  </dgm:ptLst>
  <dgm:cxnLst>
    <dgm:cxn modelId="{9EB713FC-DF4D-4F67-8397-4075311F7453}" type="presOf" srcId="{3C200590-1FF6-464A-8ADF-89AF61854481}" destId="{DEDE6545-E583-4613-B83C-276213CC7CBB}" srcOrd="0" destOrd="0" presId="urn:microsoft.com/office/officeart/2005/8/layout/hProcess7"/>
    <dgm:cxn modelId="{E8292812-3C16-4820-9BEE-4EEB24735E69}" type="presOf" srcId="{5004B989-3A80-4AF2-B58A-92A2BA6DAC9D}" destId="{DFF17177-2CF4-4F71-BACF-C8EEBA6B17AB}" srcOrd="0" destOrd="0" presId="urn:microsoft.com/office/officeart/2005/8/layout/hProcess7"/>
    <dgm:cxn modelId="{C1DD9E73-B34B-479D-A1E5-6B6BF41F0410}" type="presOf" srcId="{DEFEA581-D612-4E85-8BB2-5FB936FE6C84}" destId="{7BF911A7-3D96-47A1-B6D8-C98EA1030BB1}" srcOrd="0" destOrd="0" presId="urn:microsoft.com/office/officeart/2005/8/layout/hProcess7"/>
    <dgm:cxn modelId="{71A2D988-D020-4C02-A88B-D4EF2DC6D4FE}" type="presOf" srcId="{DEFEA581-D612-4E85-8BB2-5FB936FE6C84}" destId="{7DDB1799-CBE2-42B9-8429-7DE2AA2DB1E9}" srcOrd="1" destOrd="0" presId="urn:microsoft.com/office/officeart/2005/8/layout/hProcess7"/>
    <dgm:cxn modelId="{6CE43F1B-DD02-4FA3-A12A-DBC6C85B8AC9}" srcId="{5004B989-3A80-4AF2-B58A-92A2BA6DAC9D}" destId="{3C200590-1FF6-464A-8ADF-89AF61854481}" srcOrd="0" destOrd="0" parTransId="{B517D263-4C2F-4986-BEE6-2678A92A8AA5}" sibTransId="{525B574D-A2D1-4A6C-AB43-315B34E00873}"/>
    <dgm:cxn modelId="{E739CFE6-618B-41B4-AECF-A33B0B06E2A2}" type="presOf" srcId="{1012DAAD-929D-4FFF-82FF-7ED9A4B5D04F}" destId="{2DDA7D7A-E39E-4FDA-9C15-B6E1775B3A4B}" srcOrd="0" destOrd="0" presId="urn:microsoft.com/office/officeart/2005/8/layout/hProcess7"/>
    <dgm:cxn modelId="{0B67DEF8-AF23-468A-9A6A-719D33822F07}" type="presOf" srcId="{1012DAAD-929D-4FFF-82FF-7ED9A4B5D04F}" destId="{A72ADCEA-6BFA-431B-B871-032960AE08BE}" srcOrd="1" destOrd="0" presId="urn:microsoft.com/office/officeart/2005/8/layout/hProcess7"/>
    <dgm:cxn modelId="{5B941B31-DC3D-428D-98C0-15924C83C9B4}" srcId="{8D2B7623-594B-4141-92F3-B2F10C568D0F}" destId="{DEFEA581-D612-4E85-8BB2-5FB936FE6C84}" srcOrd="1" destOrd="0" parTransId="{0B57A2DA-CEE6-4830-A468-41E00E1DCE5E}" sibTransId="{5978813C-BD84-4A6C-ABC4-5CD2EB614925}"/>
    <dgm:cxn modelId="{58917479-EB7A-4F6D-B8B7-F71A55C5D24D}" srcId="{8D2B7623-594B-4141-92F3-B2F10C568D0F}" destId="{1012DAAD-929D-4FFF-82FF-7ED9A4B5D04F}" srcOrd="0" destOrd="0" parTransId="{AB63F6EA-15E0-4A56-8096-6572320D7DD1}" sibTransId="{FD244FF1-8C23-4603-B0B3-8211FA6BA0C3}"/>
    <dgm:cxn modelId="{BB80C91F-868F-4228-9851-E258DCB63E49}" srcId="{8D2B7623-594B-4141-92F3-B2F10C568D0F}" destId="{5004B989-3A80-4AF2-B58A-92A2BA6DAC9D}" srcOrd="2" destOrd="0" parTransId="{1B08A7C6-BE26-4089-BB91-D1E93C0A82CD}" sibTransId="{CADFD164-970E-42C7-ACCB-FD6D5154485C}"/>
    <dgm:cxn modelId="{70978AB2-E340-4B04-92D6-DA3F16AECA9B}" type="presOf" srcId="{11FBC73B-2D15-4551-831E-478B3E392CBB}" destId="{B7639021-6AC0-4216-BF1B-B547C6F47C34}" srcOrd="0" destOrd="0" presId="urn:microsoft.com/office/officeart/2005/8/layout/hProcess7"/>
    <dgm:cxn modelId="{8C6860FD-DCA8-4BEB-9E3B-FF6085C70F68}" type="presOf" srcId="{8D2B7623-594B-4141-92F3-B2F10C568D0F}" destId="{CF72DB5A-2687-4D16-A154-BEAE6918A055}" srcOrd="0" destOrd="0" presId="urn:microsoft.com/office/officeart/2005/8/layout/hProcess7"/>
    <dgm:cxn modelId="{BAED5CCE-3FE3-4EAA-91AB-DD042C6EE7C3}" type="presOf" srcId="{5004B989-3A80-4AF2-B58A-92A2BA6DAC9D}" destId="{6223639A-E850-4770-BBC9-CDB62F4EE58E}" srcOrd="1" destOrd="0" presId="urn:microsoft.com/office/officeart/2005/8/layout/hProcess7"/>
    <dgm:cxn modelId="{A6D0E938-CC57-489C-9A83-4F8AB8D02BAB}" type="presOf" srcId="{FBC9DE82-37DF-403D-983B-33979C67A03E}" destId="{06E13B1E-3753-4E39-A80E-958B2FE6AE91}" srcOrd="0" destOrd="0" presId="urn:microsoft.com/office/officeart/2005/8/layout/hProcess7"/>
    <dgm:cxn modelId="{4638948C-CE21-4CB0-ADD7-1D060122ECAA}" srcId="{DEFEA581-D612-4E85-8BB2-5FB936FE6C84}" destId="{11FBC73B-2D15-4551-831E-478B3E392CBB}" srcOrd="0" destOrd="0" parTransId="{4E652D4C-E916-4C05-BF96-E87D9D038E19}" sibTransId="{814DD7AB-894D-434B-B848-2A4A72E30930}"/>
    <dgm:cxn modelId="{F084CCB1-932F-4087-8B99-3EABA6DD0028}" srcId="{1012DAAD-929D-4FFF-82FF-7ED9A4B5D04F}" destId="{FBC9DE82-37DF-403D-983B-33979C67A03E}" srcOrd="0" destOrd="0" parTransId="{E79DF680-19DB-415D-B2C0-F9C827714B42}" sibTransId="{D2047974-B755-417F-A3D7-55251526830D}"/>
    <dgm:cxn modelId="{EEB47C08-2518-49A7-B67C-61F3DF6F97C8}" type="presParOf" srcId="{CF72DB5A-2687-4D16-A154-BEAE6918A055}" destId="{C6EF91AA-5799-43D2-9BE9-99F2E3A16BB3}" srcOrd="0" destOrd="0" presId="urn:microsoft.com/office/officeart/2005/8/layout/hProcess7"/>
    <dgm:cxn modelId="{662D594F-D7F3-4CCC-9015-9DB268EE12EB}" type="presParOf" srcId="{C6EF91AA-5799-43D2-9BE9-99F2E3A16BB3}" destId="{2DDA7D7A-E39E-4FDA-9C15-B6E1775B3A4B}" srcOrd="0" destOrd="0" presId="urn:microsoft.com/office/officeart/2005/8/layout/hProcess7"/>
    <dgm:cxn modelId="{36A91AE6-E135-48D3-A867-34CED31A839A}" type="presParOf" srcId="{C6EF91AA-5799-43D2-9BE9-99F2E3A16BB3}" destId="{A72ADCEA-6BFA-431B-B871-032960AE08BE}" srcOrd="1" destOrd="0" presId="urn:microsoft.com/office/officeart/2005/8/layout/hProcess7"/>
    <dgm:cxn modelId="{4C4912E9-B9A8-40E1-B566-DD5E1BE82A4F}" type="presParOf" srcId="{C6EF91AA-5799-43D2-9BE9-99F2E3A16BB3}" destId="{06E13B1E-3753-4E39-A80E-958B2FE6AE91}" srcOrd="2" destOrd="0" presId="urn:microsoft.com/office/officeart/2005/8/layout/hProcess7"/>
    <dgm:cxn modelId="{00164A11-3B14-4673-886C-CC85C4E4C313}" type="presParOf" srcId="{CF72DB5A-2687-4D16-A154-BEAE6918A055}" destId="{2EACBC30-134F-4B35-B755-98E291187B20}" srcOrd="1" destOrd="0" presId="urn:microsoft.com/office/officeart/2005/8/layout/hProcess7"/>
    <dgm:cxn modelId="{953A7893-BBAB-4945-A5EA-B878C27E5D79}" type="presParOf" srcId="{CF72DB5A-2687-4D16-A154-BEAE6918A055}" destId="{AD23E4AD-1D47-4BF8-A77C-C546A54CF340}" srcOrd="2" destOrd="0" presId="urn:microsoft.com/office/officeart/2005/8/layout/hProcess7"/>
    <dgm:cxn modelId="{6DE7A5E3-BE6A-4FFA-B1CC-B78CBFBA7014}" type="presParOf" srcId="{AD23E4AD-1D47-4BF8-A77C-C546A54CF340}" destId="{B040B3CB-21BA-4419-809F-9C50923CAC19}" srcOrd="0" destOrd="0" presId="urn:microsoft.com/office/officeart/2005/8/layout/hProcess7"/>
    <dgm:cxn modelId="{F72B0BF6-8C04-449B-BF60-EFA5ADAF1E9D}" type="presParOf" srcId="{AD23E4AD-1D47-4BF8-A77C-C546A54CF340}" destId="{1179ABA2-D171-44D2-A774-3F3DB319D621}" srcOrd="1" destOrd="0" presId="urn:microsoft.com/office/officeart/2005/8/layout/hProcess7"/>
    <dgm:cxn modelId="{808A47B7-0731-4B1A-9F50-1D1C3DCD77FC}" type="presParOf" srcId="{AD23E4AD-1D47-4BF8-A77C-C546A54CF340}" destId="{5731C890-B30F-4AA1-B6A3-3FDB9337A57B}" srcOrd="2" destOrd="0" presId="urn:microsoft.com/office/officeart/2005/8/layout/hProcess7"/>
    <dgm:cxn modelId="{ABA855E5-D096-4530-A9BB-0852CFB4626D}" type="presParOf" srcId="{CF72DB5A-2687-4D16-A154-BEAE6918A055}" destId="{264E25D4-0AE7-43EF-8A02-EE3813F1AD4C}" srcOrd="3" destOrd="0" presId="urn:microsoft.com/office/officeart/2005/8/layout/hProcess7"/>
    <dgm:cxn modelId="{7E13E3F9-D5DA-4529-BC01-385D45206FEE}" type="presParOf" srcId="{CF72DB5A-2687-4D16-A154-BEAE6918A055}" destId="{FB93CA88-D203-4FE7-A5AF-E9C5804E45BD}" srcOrd="4" destOrd="0" presId="urn:microsoft.com/office/officeart/2005/8/layout/hProcess7"/>
    <dgm:cxn modelId="{7BC9945F-B655-4635-A96C-D471ACB9F19D}" type="presParOf" srcId="{FB93CA88-D203-4FE7-A5AF-E9C5804E45BD}" destId="{7BF911A7-3D96-47A1-B6D8-C98EA1030BB1}" srcOrd="0" destOrd="0" presId="urn:microsoft.com/office/officeart/2005/8/layout/hProcess7"/>
    <dgm:cxn modelId="{B056378D-8244-4E29-B8C0-E0290703B5BC}" type="presParOf" srcId="{FB93CA88-D203-4FE7-A5AF-E9C5804E45BD}" destId="{7DDB1799-CBE2-42B9-8429-7DE2AA2DB1E9}" srcOrd="1" destOrd="0" presId="urn:microsoft.com/office/officeart/2005/8/layout/hProcess7"/>
    <dgm:cxn modelId="{C1059548-1D80-4621-94DA-52F71FCE0543}" type="presParOf" srcId="{FB93CA88-D203-4FE7-A5AF-E9C5804E45BD}" destId="{B7639021-6AC0-4216-BF1B-B547C6F47C34}" srcOrd="2" destOrd="0" presId="urn:microsoft.com/office/officeart/2005/8/layout/hProcess7"/>
    <dgm:cxn modelId="{AA0FE30D-53C1-4F57-AB5D-2444BCB21572}" type="presParOf" srcId="{CF72DB5A-2687-4D16-A154-BEAE6918A055}" destId="{8CBDA998-069D-4F69-BCC7-116D74139932}" srcOrd="5" destOrd="0" presId="urn:microsoft.com/office/officeart/2005/8/layout/hProcess7"/>
    <dgm:cxn modelId="{FC122980-9D70-441D-AA89-D68073EAF030}" type="presParOf" srcId="{CF72DB5A-2687-4D16-A154-BEAE6918A055}" destId="{C9884CEE-8256-4A84-9D3E-6D6441101B09}" srcOrd="6" destOrd="0" presId="urn:microsoft.com/office/officeart/2005/8/layout/hProcess7"/>
    <dgm:cxn modelId="{048F51A3-D5D5-4F89-B57D-CB4DE28F12FB}" type="presParOf" srcId="{C9884CEE-8256-4A84-9D3E-6D6441101B09}" destId="{E7616978-6AB8-4CE9-82FE-24753F21B494}" srcOrd="0" destOrd="0" presId="urn:microsoft.com/office/officeart/2005/8/layout/hProcess7"/>
    <dgm:cxn modelId="{427ECDD8-F3EE-4703-9E33-A5723702C1FC}" type="presParOf" srcId="{C9884CEE-8256-4A84-9D3E-6D6441101B09}" destId="{D1FB468F-7A74-499C-A4B9-B3C61FBA64F2}" srcOrd="1" destOrd="0" presId="urn:microsoft.com/office/officeart/2005/8/layout/hProcess7"/>
    <dgm:cxn modelId="{862F4DB8-F0CB-40A7-A7F9-EE389FB4376B}" type="presParOf" srcId="{C9884CEE-8256-4A84-9D3E-6D6441101B09}" destId="{0EE2B7A7-F6F0-4184-BFD0-75383EB3CDE7}" srcOrd="2" destOrd="0" presId="urn:microsoft.com/office/officeart/2005/8/layout/hProcess7"/>
    <dgm:cxn modelId="{311F9A6B-80B8-493C-B4B1-54C89DC0CE98}" type="presParOf" srcId="{CF72DB5A-2687-4D16-A154-BEAE6918A055}" destId="{ACD8D57C-D25C-4AEA-9AEA-A2FB60CC5F5A}" srcOrd="7" destOrd="0" presId="urn:microsoft.com/office/officeart/2005/8/layout/hProcess7"/>
    <dgm:cxn modelId="{E09FD51D-1B12-43BB-9A35-D4A44E20F1AB}" type="presParOf" srcId="{CF72DB5A-2687-4D16-A154-BEAE6918A055}" destId="{12A7B69E-574B-4582-95E5-64177C7BC8A5}" srcOrd="8" destOrd="0" presId="urn:microsoft.com/office/officeart/2005/8/layout/hProcess7"/>
    <dgm:cxn modelId="{2D4B08DC-19DB-455F-9ABB-85612B45076F}" type="presParOf" srcId="{12A7B69E-574B-4582-95E5-64177C7BC8A5}" destId="{DFF17177-2CF4-4F71-BACF-C8EEBA6B17AB}" srcOrd="0" destOrd="0" presId="urn:microsoft.com/office/officeart/2005/8/layout/hProcess7"/>
    <dgm:cxn modelId="{6C67090D-BE54-42D0-AF29-BCE2870B4268}" type="presParOf" srcId="{12A7B69E-574B-4582-95E5-64177C7BC8A5}" destId="{6223639A-E850-4770-BBC9-CDB62F4EE58E}" srcOrd="1" destOrd="0" presId="urn:microsoft.com/office/officeart/2005/8/layout/hProcess7"/>
    <dgm:cxn modelId="{5D4CA845-F2A8-43A6-BB93-3065E15AFB9F}" type="presParOf" srcId="{12A7B69E-574B-4582-95E5-64177C7BC8A5}" destId="{DEDE6545-E583-4613-B83C-276213CC7CBB}"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E93A1C-FF76-4660-9365-E3171822331D}">
      <dsp:nvSpPr>
        <dsp:cNvPr id="0" name=""/>
        <dsp:cNvSpPr/>
      </dsp:nvSpPr>
      <dsp:spPr>
        <a:xfrm>
          <a:off x="2" y="0"/>
          <a:ext cx="9426030" cy="1389887"/>
        </a:xfrm>
        <a:prstGeom prst="rightArrow">
          <a:avLst/>
        </a:prstGeom>
        <a:solidFill>
          <a:schemeClr val="tx1"/>
        </a:solidFill>
        <a:ln w="22225">
          <a:solidFill>
            <a:schemeClr val="accent1">
              <a:alpha val="94000"/>
            </a:schemeClr>
          </a:solidFill>
        </a:ln>
        <a:effectLst/>
      </dsp:spPr>
      <dsp:style>
        <a:lnRef idx="0">
          <a:scrgbClr r="0" g="0" b="0"/>
        </a:lnRef>
        <a:fillRef idx="1">
          <a:scrgbClr r="0" g="0" b="0"/>
        </a:fillRef>
        <a:effectRef idx="0">
          <a:scrgbClr r="0" g="0" b="0"/>
        </a:effectRef>
        <a:fontRef idx="minor"/>
      </dsp:style>
    </dsp:sp>
    <dsp:sp modelId="{00E489BE-03E4-42F4-A23A-191EAD9B94D3}">
      <dsp:nvSpPr>
        <dsp:cNvPr id="0" name=""/>
        <dsp:cNvSpPr/>
      </dsp:nvSpPr>
      <dsp:spPr>
        <a:xfrm>
          <a:off x="1806" y="378046"/>
          <a:ext cx="1618421" cy="633794"/>
        </a:xfrm>
        <a:prstGeom prst="roundRect">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solidFill>
            </a:rPr>
            <a:t>Proposal</a:t>
          </a:r>
          <a:endParaRPr lang="en-US" sz="2000" b="1" kern="1200" dirty="0">
            <a:solidFill>
              <a:schemeClr val="bg1"/>
            </a:solidFill>
          </a:endParaRPr>
        </a:p>
      </dsp:txBody>
      <dsp:txXfrm>
        <a:off x="32745" y="408985"/>
        <a:ext cx="1556543" cy="571916"/>
      </dsp:txXfrm>
    </dsp:sp>
    <dsp:sp modelId="{A2DF0FCF-9DD7-455F-B01D-E52E8BD9CD83}">
      <dsp:nvSpPr>
        <dsp:cNvPr id="0" name=""/>
        <dsp:cNvSpPr/>
      </dsp:nvSpPr>
      <dsp:spPr>
        <a:xfrm>
          <a:off x="2776654" y="396924"/>
          <a:ext cx="1626589" cy="5559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Executive Sponsor </a:t>
          </a:r>
          <a:endParaRPr lang="en-US" sz="1300" kern="1200" dirty="0"/>
        </a:p>
      </dsp:txBody>
      <dsp:txXfrm>
        <a:off x="2803793" y="424063"/>
        <a:ext cx="1572311" cy="501677"/>
      </dsp:txXfrm>
    </dsp:sp>
    <dsp:sp modelId="{80384226-9CB0-4421-824C-3C0FA47EE0C2}">
      <dsp:nvSpPr>
        <dsp:cNvPr id="0" name=""/>
        <dsp:cNvSpPr/>
      </dsp:nvSpPr>
      <dsp:spPr>
        <a:xfrm>
          <a:off x="4470132" y="365635"/>
          <a:ext cx="3185720" cy="5559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Proposal/Impact Statement To OGC/PA</a:t>
          </a:r>
          <a:endParaRPr lang="en-US" sz="1300" kern="1200" dirty="0"/>
        </a:p>
      </dsp:txBody>
      <dsp:txXfrm>
        <a:off x="4497271" y="392774"/>
        <a:ext cx="3131442" cy="501677"/>
      </dsp:txXfrm>
    </dsp:sp>
    <dsp:sp modelId="{705D43BD-C901-4A4D-89A3-D8CA25A7B928}">
      <dsp:nvSpPr>
        <dsp:cNvPr id="0" name=""/>
        <dsp:cNvSpPr/>
      </dsp:nvSpPr>
      <dsp:spPr>
        <a:xfrm>
          <a:off x="7735562" y="395386"/>
          <a:ext cx="1299546" cy="52807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University Cabinet</a:t>
          </a:r>
          <a:endParaRPr lang="en-US" sz="1300" kern="1200" dirty="0"/>
        </a:p>
      </dsp:txBody>
      <dsp:txXfrm>
        <a:off x="7761340" y="421164"/>
        <a:ext cx="1247990" cy="476518"/>
      </dsp:txXfrm>
    </dsp:sp>
    <dsp:sp modelId="{4E01E66A-DD9A-422E-A8E3-238C38FAFAA9}">
      <dsp:nvSpPr>
        <dsp:cNvPr id="0" name=""/>
        <dsp:cNvSpPr/>
      </dsp:nvSpPr>
      <dsp:spPr>
        <a:xfrm>
          <a:off x="1740617" y="396924"/>
          <a:ext cx="950593" cy="5559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Proponent</a:t>
          </a:r>
          <a:endParaRPr lang="en-US" sz="1300" kern="1200" dirty="0"/>
        </a:p>
      </dsp:txBody>
      <dsp:txXfrm>
        <a:off x="1767756" y="424063"/>
        <a:ext cx="896315" cy="5016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E93A1C-FF76-4660-9365-E3171822331D}">
      <dsp:nvSpPr>
        <dsp:cNvPr id="0" name=""/>
        <dsp:cNvSpPr/>
      </dsp:nvSpPr>
      <dsp:spPr>
        <a:xfrm>
          <a:off x="0" y="0"/>
          <a:ext cx="10681918" cy="1389887"/>
        </a:xfrm>
        <a:prstGeom prst="rightArrow">
          <a:avLst/>
        </a:prstGeom>
        <a:solidFill>
          <a:schemeClr val="tx1"/>
        </a:solidFill>
        <a:ln>
          <a:solidFill>
            <a:schemeClr val="accent1"/>
          </a:solidFill>
        </a:ln>
        <a:effectLst/>
      </dsp:spPr>
      <dsp:style>
        <a:lnRef idx="0">
          <a:scrgbClr r="0" g="0" b="0"/>
        </a:lnRef>
        <a:fillRef idx="1">
          <a:scrgbClr r="0" g="0" b="0"/>
        </a:fillRef>
        <a:effectRef idx="0">
          <a:scrgbClr r="0" g="0" b="0"/>
        </a:effectRef>
        <a:fontRef idx="minor"/>
      </dsp:style>
    </dsp:sp>
    <dsp:sp modelId="{00E489BE-03E4-42F4-A23A-191EAD9B94D3}">
      <dsp:nvSpPr>
        <dsp:cNvPr id="0" name=""/>
        <dsp:cNvSpPr/>
      </dsp:nvSpPr>
      <dsp:spPr>
        <a:xfrm>
          <a:off x="0" y="396326"/>
          <a:ext cx="1736621" cy="558662"/>
        </a:xfrm>
        <a:prstGeom prst="roundRect">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dirty="0" smtClean="0"/>
            <a:t>Development</a:t>
          </a:r>
          <a:endParaRPr lang="en-US" sz="1900" b="1" kern="1200" dirty="0"/>
        </a:p>
      </dsp:txBody>
      <dsp:txXfrm>
        <a:off x="27272" y="423598"/>
        <a:ext cx="1682077" cy="504118"/>
      </dsp:txXfrm>
    </dsp:sp>
    <dsp:sp modelId="{0DC33451-3B1E-430F-9C1F-39274C9B3D61}">
      <dsp:nvSpPr>
        <dsp:cNvPr id="0" name=""/>
        <dsp:cNvSpPr/>
      </dsp:nvSpPr>
      <dsp:spPr>
        <a:xfrm>
          <a:off x="1860262" y="397680"/>
          <a:ext cx="905195" cy="5559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Draft</a:t>
          </a:r>
          <a:endParaRPr lang="en-US" sz="1800" kern="1200" dirty="0"/>
        </a:p>
      </dsp:txBody>
      <dsp:txXfrm>
        <a:off x="1887401" y="424819"/>
        <a:ext cx="850917" cy="501677"/>
      </dsp:txXfrm>
    </dsp:sp>
    <dsp:sp modelId="{A2DF0FCF-9DD7-455F-B01D-E52E8BD9CD83}">
      <dsp:nvSpPr>
        <dsp:cNvPr id="0" name=""/>
        <dsp:cNvSpPr/>
      </dsp:nvSpPr>
      <dsp:spPr>
        <a:xfrm>
          <a:off x="2828336" y="397674"/>
          <a:ext cx="1715843" cy="5559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Stakeholder Input/Working Group</a:t>
          </a:r>
          <a:endParaRPr lang="en-US" sz="1300" kern="1200" dirty="0"/>
        </a:p>
      </dsp:txBody>
      <dsp:txXfrm>
        <a:off x="2855475" y="424813"/>
        <a:ext cx="1661565" cy="501677"/>
      </dsp:txXfrm>
    </dsp:sp>
    <dsp:sp modelId="{80384226-9CB0-4421-824C-3C0FA47EE0C2}">
      <dsp:nvSpPr>
        <dsp:cNvPr id="0" name=""/>
        <dsp:cNvSpPr/>
      </dsp:nvSpPr>
      <dsp:spPr>
        <a:xfrm>
          <a:off x="4635168" y="397680"/>
          <a:ext cx="1767037" cy="5559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Begin Development Of Procedures</a:t>
          </a:r>
          <a:endParaRPr lang="en-US" sz="1300" kern="1200" dirty="0"/>
        </a:p>
      </dsp:txBody>
      <dsp:txXfrm>
        <a:off x="4662307" y="424819"/>
        <a:ext cx="1712759" cy="501677"/>
      </dsp:txXfrm>
    </dsp:sp>
    <dsp:sp modelId="{705D43BD-C901-4A4D-89A3-D8CA25A7B928}">
      <dsp:nvSpPr>
        <dsp:cNvPr id="0" name=""/>
        <dsp:cNvSpPr/>
      </dsp:nvSpPr>
      <dsp:spPr>
        <a:xfrm>
          <a:off x="6480289" y="397680"/>
          <a:ext cx="1171795" cy="5559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Legal Review</a:t>
          </a:r>
          <a:endParaRPr lang="en-US" sz="1300" kern="1200" dirty="0"/>
        </a:p>
      </dsp:txBody>
      <dsp:txXfrm>
        <a:off x="6507428" y="424819"/>
        <a:ext cx="1117517" cy="501677"/>
      </dsp:txXfrm>
    </dsp:sp>
    <dsp:sp modelId="{013CCC40-494F-47A9-9E2C-890559AC71E6}">
      <dsp:nvSpPr>
        <dsp:cNvPr id="0" name=""/>
        <dsp:cNvSpPr/>
      </dsp:nvSpPr>
      <dsp:spPr>
        <a:xfrm>
          <a:off x="7752045" y="397674"/>
          <a:ext cx="1179417" cy="5559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Policy Under Development</a:t>
          </a:r>
          <a:endParaRPr lang="en-US" sz="1300" kern="1200" dirty="0"/>
        </a:p>
      </dsp:txBody>
      <dsp:txXfrm>
        <a:off x="7779184" y="424813"/>
        <a:ext cx="1125139" cy="501677"/>
      </dsp:txXfrm>
    </dsp:sp>
    <dsp:sp modelId="{4D3B2834-1466-4A4C-B0A1-91C696F02BC7}">
      <dsp:nvSpPr>
        <dsp:cNvPr id="0" name=""/>
        <dsp:cNvSpPr/>
      </dsp:nvSpPr>
      <dsp:spPr>
        <a:xfrm>
          <a:off x="8972899" y="397680"/>
          <a:ext cx="1106968" cy="5559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Final Policy</a:t>
          </a:r>
          <a:endParaRPr lang="en-US" sz="1300" kern="1200" dirty="0"/>
        </a:p>
      </dsp:txBody>
      <dsp:txXfrm>
        <a:off x="9000038" y="424819"/>
        <a:ext cx="1052690" cy="5016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E93A1C-FF76-4660-9365-E3171822331D}">
      <dsp:nvSpPr>
        <dsp:cNvPr id="0" name=""/>
        <dsp:cNvSpPr/>
      </dsp:nvSpPr>
      <dsp:spPr>
        <a:xfrm>
          <a:off x="0" y="0"/>
          <a:ext cx="9058161" cy="1393141"/>
        </a:xfrm>
        <a:prstGeom prst="rightArrow">
          <a:avLst/>
        </a:prstGeom>
        <a:solidFill>
          <a:schemeClr val="tx1"/>
        </a:solidFill>
        <a:ln>
          <a:solidFill>
            <a:schemeClr val="accent1"/>
          </a:solidFill>
        </a:ln>
        <a:effectLst/>
      </dsp:spPr>
      <dsp:style>
        <a:lnRef idx="0">
          <a:scrgbClr r="0" g="0" b="0"/>
        </a:lnRef>
        <a:fillRef idx="1">
          <a:scrgbClr r="0" g="0" b="0"/>
        </a:fillRef>
        <a:effectRef idx="0">
          <a:scrgbClr r="0" g="0" b="0"/>
        </a:effectRef>
        <a:fontRef idx="minor"/>
      </dsp:style>
    </dsp:sp>
    <dsp:sp modelId="{00E489BE-03E4-42F4-A23A-191EAD9B94D3}">
      <dsp:nvSpPr>
        <dsp:cNvPr id="0" name=""/>
        <dsp:cNvSpPr/>
      </dsp:nvSpPr>
      <dsp:spPr>
        <a:xfrm>
          <a:off x="0" y="383727"/>
          <a:ext cx="2717449" cy="557256"/>
        </a:xfrm>
        <a:prstGeom prst="roundRect">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Approval</a:t>
          </a:r>
          <a:endParaRPr lang="en-US" sz="2000" b="1" kern="1200" dirty="0"/>
        </a:p>
      </dsp:txBody>
      <dsp:txXfrm>
        <a:off x="27203" y="410930"/>
        <a:ext cx="2663043" cy="502850"/>
      </dsp:txXfrm>
    </dsp:sp>
    <dsp:sp modelId="{A2DF0FCF-9DD7-455F-B01D-E52E8BD9CD83}">
      <dsp:nvSpPr>
        <dsp:cNvPr id="0" name=""/>
        <dsp:cNvSpPr/>
      </dsp:nvSpPr>
      <dsp:spPr>
        <a:xfrm>
          <a:off x="2887214" y="383727"/>
          <a:ext cx="2717449" cy="55725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Cabinet</a:t>
          </a:r>
          <a:endParaRPr lang="en-US" sz="2400" kern="1200" dirty="0"/>
        </a:p>
      </dsp:txBody>
      <dsp:txXfrm>
        <a:off x="2914417" y="410930"/>
        <a:ext cx="2663043" cy="502850"/>
      </dsp:txXfrm>
    </dsp:sp>
    <dsp:sp modelId="{9A993E8C-0A93-4305-AFA2-B07608E5463F}">
      <dsp:nvSpPr>
        <dsp:cNvPr id="0" name=""/>
        <dsp:cNvSpPr/>
      </dsp:nvSpPr>
      <dsp:spPr>
        <a:xfrm>
          <a:off x="5902378" y="392726"/>
          <a:ext cx="2717449" cy="55725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President</a:t>
          </a:r>
          <a:endParaRPr lang="en-US" sz="2400" kern="1200" dirty="0"/>
        </a:p>
      </dsp:txBody>
      <dsp:txXfrm>
        <a:off x="5929581" y="419929"/>
        <a:ext cx="2663043" cy="5028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A7D7A-E39E-4FDA-9C15-B6E1775B3A4B}">
      <dsp:nvSpPr>
        <dsp:cNvPr id="0" name=""/>
        <dsp:cNvSpPr/>
      </dsp:nvSpPr>
      <dsp:spPr>
        <a:xfrm>
          <a:off x="726" y="0"/>
          <a:ext cx="3127629" cy="3563811"/>
        </a:xfrm>
        <a:prstGeom prst="roundRect">
          <a:avLst>
            <a:gd name="adj" fmla="val 5000"/>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3444" rIns="160020" bIns="0" numCol="1" spcCol="1270" anchor="t" anchorCtr="0">
          <a:noAutofit/>
        </a:bodyPr>
        <a:lstStyle/>
        <a:p>
          <a:pPr lvl="0" algn="r" defTabSz="1600200">
            <a:lnSpc>
              <a:spcPct val="90000"/>
            </a:lnSpc>
            <a:spcBef>
              <a:spcPct val="0"/>
            </a:spcBef>
            <a:spcAft>
              <a:spcPct val="35000"/>
            </a:spcAft>
          </a:pPr>
          <a:r>
            <a:rPr lang="en-US" sz="3600" kern="1200" dirty="0" smtClean="0">
              <a:solidFill>
                <a:schemeClr val="tx1"/>
              </a:solidFill>
            </a:rPr>
            <a:t>Communicate</a:t>
          </a:r>
          <a:endParaRPr lang="en-US" sz="3600" kern="1200" dirty="0">
            <a:solidFill>
              <a:schemeClr val="tx1"/>
            </a:solidFill>
          </a:endParaRPr>
        </a:p>
      </dsp:txBody>
      <dsp:txXfrm rot="16200000">
        <a:off x="-1147672" y="1148399"/>
        <a:ext cx="2922325" cy="625525"/>
      </dsp:txXfrm>
    </dsp:sp>
    <dsp:sp modelId="{06E13B1E-3753-4E39-A80E-958B2FE6AE91}">
      <dsp:nvSpPr>
        <dsp:cNvPr id="0" name=""/>
        <dsp:cNvSpPr/>
      </dsp:nvSpPr>
      <dsp:spPr>
        <a:xfrm>
          <a:off x="626252" y="0"/>
          <a:ext cx="2330083" cy="3563811"/>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lvl="0" algn="l" defTabSz="889000">
            <a:lnSpc>
              <a:spcPct val="90000"/>
            </a:lnSpc>
            <a:spcBef>
              <a:spcPct val="0"/>
            </a:spcBef>
            <a:spcAft>
              <a:spcPct val="35000"/>
            </a:spcAft>
          </a:pPr>
          <a:endParaRPr lang="en-US" sz="2000" kern="1200" dirty="0" smtClean="0"/>
        </a:p>
        <a:p>
          <a:pPr lvl="0" algn="l" defTabSz="889000">
            <a:lnSpc>
              <a:spcPct val="90000"/>
            </a:lnSpc>
            <a:spcBef>
              <a:spcPct val="0"/>
            </a:spcBef>
            <a:spcAft>
              <a:spcPct val="35000"/>
            </a:spcAft>
          </a:pPr>
          <a:endParaRPr lang="en-US" sz="2000" kern="1200" dirty="0" smtClean="0"/>
        </a:p>
        <a:p>
          <a:pPr lvl="0" algn="l" defTabSz="889000">
            <a:lnSpc>
              <a:spcPct val="90000"/>
            </a:lnSpc>
            <a:spcBef>
              <a:spcPct val="0"/>
            </a:spcBef>
            <a:spcAft>
              <a:spcPct val="35000"/>
            </a:spcAft>
          </a:pPr>
          <a:endParaRPr lang="en-US" sz="2000" kern="1200" dirty="0" smtClean="0"/>
        </a:p>
        <a:p>
          <a:pPr lvl="0" algn="ctr" defTabSz="889000">
            <a:lnSpc>
              <a:spcPct val="90000"/>
            </a:lnSpc>
            <a:spcBef>
              <a:spcPct val="0"/>
            </a:spcBef>
            <a:spcAft>
              <a:spcPct val="35000"/>
            </a:spcAft>
          </a:pPr>
          <a:r>
            <a:rPr lang="en-US" sz="2000" kern="1200" dirty="0" smtClean="0"/>
            <a:t>The new/revised policy to the campus community</a:t>
          </a:r>
          <a:endParaRPr lang="en-US" sz="2000" kern="1200" dirty="0"/>
        </a:p>
      </dsp:txBody>
      <dsp:txXfrm>
        <a:off x="626252" y="0"/>
        <a:ext cx="2330083" cy="3563811"/>
      </dsp:txXfrm>
    </dsp:sp>
    <dsp:sp modelId="{7BF911A7-3D96-47A1-B6D8-C98EA1030BB1}">
      <dsp:nvSpPr>
        <dsp:cNvPr id="0" name=""/>
        <dsp:cNvSpPr/>
      </dsp:nvSpPr>
      <dsp:spPr>
        <a:xfrm>
          <a:off x="3237822" y="0"/>
          <a:ext cx="3127629" cy="3563811"/>
        </a:xfrm>
        <a:prstGeom prst="roundRect">
          <a:avLst>
            <a:gd name="adj" fmla="val 5000"/>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3444" rIns="160020" bIns="0" numCol="1" spcCol="1270" anchor="t" anchorCtr="0">
          <a:noAutofit/>
        </a:bodyPr>
        <a:lstStyle/>
        <a:p>
          <a:pPr lvl="0" algn="r" defTabSz="1600200">
            <a:lnSpc>
              <a:spcPct val="90000"/>
            </a:lnSpc>
            <a:spcBef>
              <a:spcPct val="0"/>
            </a:spcBef>
            <a:spcAft>
              <a:spcPct val="35000"/>
            </a:spcAft>
          </a:pPr>
          <a:r>
            <a:rPr lang="en-US" sz="3600" kern="1200" dirty="0" smtClean="0">
              <a:solidFill>
                <a:schemeClr val="tx1"/>
              </a:solidFill>
            </a:rPr>
            <a:t>Develop</a:t>
          </a:r>
          <a:endParaRPr lang="en-US" sz="3600" kern="1200" dirty="0">
            <a:solidFill>
              <a:schemeClr val="tx1"/>
            </a:solidFill>
          </a:endParaRPr>
        </a:p>
      </dsp:txBody>
      <dsp:txXfrm rot="16200000">
        <a:off x="2089423" y="1148399"/>
        <a:ext cx="2922325" cy="625525"/>
      </dsp:txXfrm>
    </dsp:sp>
    <dsp:sp modelId="{1179ABA2-D171-44D2-A774-3F3DB319D621}">
      <dsp:nvSpPr>
        <dsp:cNvPr id="0" name=""/>
        <dsp:cNvSpPr/>
      </dsp:nvSpPr>
      <dsp:spPr>
        <a:xfrm rot="5400000">
          <a:off x="2991457" y="2822134"/>
          <a:ext cx="524006" cy="469144"/>
        </a:xfrm>
        <a:prstGeom prst="flowChartExtra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639021-6AC0-4216-BF1B-B547C6F47C34}">
      <dsp:nvSpPr>
        <dsp:cNvPr id="0" name=""/>
        <dsp:cNvSpPr/>
      </dsp:nvSpPr>
      <dsp:spPr>
        <a:xfrm>
          <a:off x="3863348" y="0"/>
          <a:ext cx="2330083" cy="3563811"/>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lvl="0" algn="ctr" defTabSz="889000">
            <a:lnSpc>
              <a:spcPct val="90000"/>
            </a:lnSpc>
            <a:spcBef>
              <a:spcPct val="0"/>
            </a:spcBef>
            <a:spcAft>
              <a:spcPct val="35000"/>
            </a:spcAft>
          </a:pPr>
          <a:endParaRPr lang="en-US" sz="2000" kern="1200" dirty="0" smtClean="0"/>
        </a:p>
        <a:p>
          <a:pPr lvl="0" algn="ctr" defTabSz="889000">
            <a:lnSpc>
              <a:spcPct val="90000"/>
            </a:lnSpc>
            <a:spcBef>
              <a:spcPct val="0"/>
            </a:spcBef>
            <a:spcAft>
              <a:spcPct val="35000"/>
            </a:spcAft>
          </a:pPr>
          <a:endParaRPr lang="en-US" sz="2000" kern="1200" dirty="0" smtClean="0"/>
        </a:p>
        <a:p>
          <a:pPr lvl="0" algn="ctr" defTabSz="889000">
            <a:lnSpc>
              <a:spcPct val="90000"/>
            </a:lnSpc>
            <a:spcBef>
              <a:spcPct val="0"/>
            </a:spcBef>
            <a:spcAft>
              <a:spcPct val="35000"/>
            </a:spcAft>
          </a:pPr>
          <a:endParaRPr lang="en-US" sz="2000" kern="1200" dirty="0" smtClean="0"/>
        </a:p>
        <a:p>
          <a:pPr lvl="0" algn="ctr" defTabSz="889000">
            <a:lnSpc>
              <a:spcPct val="90000"/>
            </a:lnSpc>
            <a:spcBef>
              <a:spcPct val="0"/>
            </a:spcBef>
            <a:spcAft>
              <a:spcPct val="35000"/>
            </a:spcAft>
          </a:pPr>
          <a:r>
            <a:rPr lang="en-US" sz="2000" kern="1200" dirty="0" smtClean="0"/>
            <a:t>Guidelines, procedures and forms as necessary to implement the policy</a:t>
          </a:r>
          <a:endParaRPr lang="en-US" sz="2000" kern="1200" dirty="0"/>
        </a:p>
      </dsp:txBody>
      <dsp:txXfrm>
        <a:off x="3863348" y="0"/>
        <a:ext cx="2330083" cy="3563811"/>
      </dsp:txXfrm>
    </dsp:sp>
    <dsp:sp modelId="{DFF17177-2CF4-4F71-BACF-C8EEBA6B17AB}">
      <dsp:nvSpPr>
        <dsp:cNvPr id="0" name=""/>
        <dsp:cNvSpPr/>
      </dsp:nvSpPr>
      <dsp:spPr>
        <a:xfrm>
          <a:off x="6474919" y="0"/>
          <a:ext cx="3127629" cy="3563811"/>
        </a:xfrm>
        <a:prstGeom prst="roundRect">
          <a:avLst>
            <a:gd name="adj" fmla="val 5000"/>
          </a:avLst>
        </a:prstGeom>
        <a:solidFill>
          <a:schemeClr val="bg1">
            <a:lumMod val="6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3444" rIns="160020" bIns="0" numCol="1" spcCol="1270" anchor="t" anchorCtr="0">
          <a:noAutofit/>
        </a:bodyPr>
        <a:lstStyle/>
        <a:p>
          <a:pPr lvl="0" algn="r" defTabSz="1600200">
            <a:lnSpc>
              <a:spcPct val="90000"/>
            </a:lnSpc>
            <a:spcBef>
              <a:spcPct val="0"/>
            </a:spcBef>
            <a:spcAft>
              <a:spcPct val="35000"/>
            </a:spcAft>
          </a:pPr>
          <a:r>
            <a:rPr lang="en-US" sz="3600" kern="1200" dirty="0" smtClean="0">
              <a:solidFill>
                <a:schemeClr val="tx1"/>
              </a:solidFill>
            </a:rPr>
            <a:t>Educate</a:t>
          </a:r>
          <a:r>
            <a:rPr lang="en-US" sz="2800" kern="1200" dirty="0" smtClean="0">
              <a:solidFill>
                <a:schemeClr val="tx1"/>
              </a:solidFill>
            </a:rPr>
            <a:t> </a:t>
          </a:r>
          <a:endParaRPr lang="en-US" sz="2800" kern="1200" dirty="0">
            <a:solidFill>
              <a:schemeClr val="tx1"/>
            </a:solidFill>
          </a:endParaRPr>
        </a:p>
      </dsp:txBody>
      <dsp:txXfrm rot="16200000">
        <a:off x="5326519" y="1148399"/>
        <a:ext cx="2922325" cy="625525"/>
      </dsp:txXfrm>
    </dsp:sp>
    <dsp:sp modelId="{D1FB468F-7A74-499C-A4B9-B3C61FBA64F2}">
      <dsp:nvSpPr>
        <dsp:cNvPr id="0" name=""/>
        <dsp:cNvSpPr/>
      </dsp:nvSpPr>
      <dsp:spPr>
        <a:xfrm rot="5400000">
          <a:off x="6228553" y="2822134"/>
          <a:ext cx="524006" cy="469144"/>
        </a:xfrm>
        <a:prstGeom prst="flowChartExtra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DE6545-E583-4613-B83C-276213CC7CBB}">
      <dsp:nvSpPr>
        <dsp:cNvPr id="0" name=""/>
        <dsp:cNvSpPr/>
      </dsp:nvSpPr>
      <dsp:spPr>
        <a:xfrm>
          <a:off x="7100444" y="0"/>
          <a:ext cx="2330083" cy="3563811"/>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lvl="0" algn="l" defTabSz="889000">
            <a:lnSpc>
              <a:spcPct val="90000"/>
            </a:lnSpc>
            <a:spcBef>
              <a:spcPct val="0"/>
            </a:spcBef>
            <a:spcAft>
              <a:spcPct val="35000"/>
            </a:spcAft>
          </a:pPr>
          <a:endParaRPr lang="en-US" sz="2000" kern="1200" dirty="0" smtClean="0"/>
        </a:p>
        <a:p>
          <a:pPr lvl="0" algn="l" defTabSz="889000">
            <a:lnSpc>
              <a:spcPct val="90000"/>
            </a:lnSpc>
            <a:spcBef>
              <a:spcPct val="0"/>
            </a:spcBef>
            <a:spcAft>
              <a:spcPct val="35000"/>
            </a:spcAft>
          </a:pPr>
          <a:endParaRPr lang="en-US" sz="2000" kern="1200" dirty="0" smtClean="0"/>
        </a:p>
        <a:p>
          <a:pPr lvl="0" algn="l" defTabSz="889000">
            <a:lnSpc>
              <a:spcPct val="90000"/>
            </a:lnSpc>
            <a:spcBef>
              <a:spcPct val="0"/>
            </a:spcBef>
            <a:spcAft>
              <a:spcPct val="35000"/>
            </a:spcAft>
          </a:pPr>
          <a:endParaRPr lang="en-US" sz="2000" kern="1200" dirty="0" smtClean="0"/>
        </a:p>
        <a:p>
          <a:pPr lvl="0" algn="ctr" defTabSz="889000">
            <a:lnSpc>
              <a:spcPct val="90000"/>
            </a:lnSpc>
            <a:spcBef>
              <a:spcPct val="0"/>
            </a:spcBef>
            <a:spcAft>
              <a:spcPct val="35000"/>
            </a:spcAft>
          </a:pPr>
          <a:r>
            <a:rPr lang="en-US" sz="2000" kern="1200" dirty="0" smtClean="0"/>
            <a:t>The campus on the business processes for enforcing, monitoring and reporting as required for compliance</a:t>
          </a:r>
          <a:endParaRPr lang="en-US" sz="2000" kern="1200" dirty="0"/>
        </a:p>
      </dsp:txBody>
      <dsp:txXfrm>
        <a:off x="7100444" y="0"/>
        <a:ext cx="2330083" cy="356381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9/26/2018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9/26/2018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9/26/2018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image" Target="../media/image3.jpg"/><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7048" y="109728"/>
            <a:ext cx="9728973" cy="2642616"/>
          </a:xfrm>
        </p:spPr>
        <p:txBody>
          <a:bodyPr>
            <a:normAutofit/>
          </a:bodyPr>
          <a:lstStyle/>
          <a:p>
            <a:pPr algn="ctr"/>
            <a:r>
              <a:rPr lang="en-US" sz="3200" dirty="0"/>
              <a:t>Colorado state </a:t>
            </a:r>
            <a:r>
              <a:rPr lang="en-US" sz="3200" dirty="0" smtClean="0"/>
              <a:t>university-pueblo</a:t>
            </a:r>
            <a:br>
              <a:rPr lang="en-US" sz="3200" dirty="0" smtClean="0"/>
            </a:br>
            <a:r>
              <a:rPr lang="en-US" sz="3200" dirty="0" smtClean="0"/>
              <a:t/>
            </a:r>
            <a:br>
              <a:rPr lang="en-US" sz="3200" dirty="0" smtClean="0"/>
            </a:br>
            <a:r>
              <a:rPr lang="en-US" sz="3200" dirty="0" smtClean="0"/>
              <a:t> </a:t>
            </a:r>
            <a:r>
              <a:rPr lang="en-US" sz="3200" dirty="0"/>
              <a:t>policy and </a:t>
            </a:r>
            <a:r>
              <a:rPr lang="en-US" sz="3200" dirty="0" smtClean="0"/>
              <a:t>administration (PA)</a:t>
            </a:r>
            <a:endParaRPr lang="en-US" sz="3200" dirty="0"/>
          </a:p>
        </p:txBody>
      </p:sp>
      <p:sp>
        <p:nvSpPr>
          <p:cNvPr id="3" name="Subtitle 2"/>
          <p:cNvSpPr>
            <a:spLocks noGrp="1"/>
          </p:cNvSpPr>
          <p:nvPr>
            <p:ph type="subTitle" idx="1"/>
          </p:nvPr>
        </p:nvSpPr>
        <p:spPr/>
        <p:txBody>
          <a:bodyPr/>
          <a:lstStyle/>
          <a:p>
            <a:pPr algn="ctr"/>
            <a:r>
              <a:rPr lang="en-US" dirty="0" smtClean="0"/>
              <a:t>The policy development process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1249" y="4144216"/>
            <a:ext cx="5915977" cy="1884602"/>
          </a:xfrm>
          <a:prstGeom prst="rect">
            <a:avLst/>
          </a:prstGeom>
        </p:spPr>
      </p:pic>
    </p:spTree>
    <p:extLst>
      <p:ext uri="{BB962C8B-B14F-4D97-AF65-F5344CB8AC3E}">
        <p14:creationId xmlns:p14="http://schemas.microsoft.com/office/powerpoint/2010/main" val="23453385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374751"/>
            <a:ext cx="9603275" cy="1049235"/>
          </a:xfrm>
        </p:spPr>
        <p:txBody>
          <a:bodyPr>
            <a:normAutofit fontScale="90000"/>
          </a:bodyPr>
          <a:lstStyle/>
          <a:p>
            <a:pPr algn="ctr"/>
            <a:r>
              <a:rPr lang="en-US" sz="2900" dirty="0" smtClean="0"/>
              <a:t>Stakeholder input</a:t>
            </a:r>
            <a:br>
              <a:rPr lang="en-US" sz="2900" dirty="0" smtClean="0"/>
            </a:br>
            <a:r>
              <a:rPr lang="en-US" dirty="0" smtClean="0"/>
              <a:t/>
            </a:r>
            <a:br>
              <a:rPr lang="en-US" dirty="0" smtClean="0"/>
            </a:br>
            <a:r>
              <a:rPr lang="en-US" sz="1800" dirty="0" smtClean="0"/>
              <a:t>review and comment</a:t>
            </a:r>
            <a:endParaRPr lang="en-US" sz="1800" dirty="0"/>
          </a:p>
        </p:txBody>
      </p:sp>
      <p:sp>
        <p:nvSpPr>
          <p:cNvPr id="3" name="Content Placeholder 2"/>
          <p:cNvSpPr>
            <a:spLocks noGrp="1"/>
          </p:cNvSpPr>
          <p:nvPr>
            <p:ph idx="1"/>
          </p:nvPr>
        </p:nvSpPr>
        <p:spPr>
          <a:xfrm>
            <a:off x="1451579" y="1853754"/>
            <a:ext cx="9603275" cy="3925254"/>
          </a:xfrm>
        </p:spPr>
        <p:txBody>
          <a:bodyPr>
            <a:normAutofit/>
          </a:bodyPr>
          <a:lstStyle/>
          <a:p>
            <a:r>
              <a:rPr lang="en-US" dirty="0"/>
              <a:t>University stakeholder input is sought during this stage. Stakeholders include anyone identified in the proposal/impact statement, as well as anyone that may have been identified by the Cabinet as a stakeholder whose review and comment is required</a:t>
            </a:r>
            <a:r>
              <a:rPr lang="en-US" dirty="0" smtClean="0"/>
              <a:t>.</a:t>
            </a:r>
          </a:p>
          <a:p>
            <a:pPr marL="0" indent="0">
              <a:buNone/>
            </a:pPr>
            <a:endParaRPr lang="en-US" sz="800" dirty="0"/>
          </a:p>
          <a:p>
            <a:r>
              <a:rPr lang="en-US" dirty="0" smtClean="0"/>
              <a:t>The </a:t>
            </a:r>
            <a:r>
              <a:rPr lang="en-US" dirty="0"/>
              <a:t>proposal and the policy draft are posted to the “Policies Under Development” page on the </a:t>
            </a:r>
            <a:r>
              <a:rPr lang="en-US" dirty="0" smtClean="0"/>
              <a:t>OGC </a:t>
            </a:r>
            <a:r>
              <a:rPr lang="en-US" dirty="0"/>
              <a:t>website, open to the public for anyone to review and submit comments</a:t>
            </a:r>
            <a:r>
              <a:rPr lang="en-US" dirty="0" smtClean="0"/>
              <a:t>.</a:t>
            </a:r>
          </a:p>
          <a:p>
            <a:pPr marL="0" indent="0">
              <a:buNone/>
            </a:pPr>
            <a:endParaRPr lang="en-US" sz="800" dirty="0"/>
          </a:p>
          <a:p>
            <a:r>
              <a:rPr lang="en-US" dirty="0" smtClean="0"/>
              <a:t>If </a:t>
            </a:r>
            <a:r>
              <a:rPr lang="en-US" dirty="0"/>
              <a:t>significant changes result from stakeholder or other input, we will review the changes with the stakeholders, the Executive Sponsor, and </a:t>
            </a:r>
            <a:r>
              <a:rPr lang="en-US" dirty="0" smtClean="0"/>
              <a:t>OGC/PA </a:t>
            </a:r>
            <a:r>
              <a:rPr lang="en-US" dirty="0"/>
              <a:t>as </a:t>
            </a:r>
            <a:r>
              <a:rPr lang="en-US" dirty="0" smtClean="0"/>
              <a:t>appropriate.</a:t>
            </a:r>
            <a:endParaRPr lang="en-US" dirty="0"/>
          </a:p>
          <a:p>
            <a:pPr marL="0" indent="0">
              <a:buNone/>
            </a:pPr>
            <a:endParaRPr lang="en-US" dirty="0"/>
          </a:p>
        </p:txBody>
      </p:sp>
    </p:spTree>
    <p:extLst>
      <p:ext uri="{BB962C8B-B14F-4D97-AF65-F5344CB8AC3E}">
        <p14:creationId xmlns:p14="http://schemas.microsoft.com/office/powerpoint/2010/main" val="670425381"/>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292455"/>
            <a:ext cx="9603275" cy="1049235"/>
          </a:xfrm>
        </p:spPr>
        <p:txBody>
          <a:bodyPr>
            <a:normAutofit fontScale="90000"/>
          </a:bodyPr>
          <a:lstStyle/>
          <a:p>
            <a:pPr algn="ctr"/>
            <a:r>
              <a:rPr lang="en-US" sz="3600" dirty="0" smtClean="0"/>
              <a:t>Step 3: Approval</a:t>
            </a:r>
            <a:r>
              <a:rPr lang="en-US" sz="2800" dirty="0" smtClean="0"/>
              <a:t/>
            </a:r>
            <a:br>
              <a:rPr lang="en-US" sz="2800" dirty="0" smtClean="0"/>
            </a:br>
            <a:r>
              <a:rPr lang="en-US" dirty="0" smtClean="0"/>
              <a:t>	</a:t>
            </a:r>
            <a:br>
              <a:rPr lang="en-US" dirty="0" smtClean="0"/>
            </a:br>
            <a:endParaRPr lang="en-US" sz="2000" dirty="0"/>
          </a:p>
        </p:txBody>
      </p:sp>
      <p:sp>
        <p:nvSpPr>
          <p:cNvPr id="3" name="Content Placeholder 2"/>
          <p:cNvSpPr>
            <a:spLocks noGrp="1"/>
          </p:cNvSpPr>
          <p:nvPr>
            <p:ph idx="1"/>
          </p:nvPr>
        </p:nvSpPr>
        <p:spPr>
          <a:xfrm>
            <a:off x="1451579" y="1920240"/>
            <a:ext cx="9603275" cy="3546105"/>
          </a:xfrm>
        </p:spPr>
        <p:txBody>
          <a:bodyPr/>
          <a:lstStyle/>
          <a:p>
            <a:r>
              <a:rPr lang="en-US" dirty="0"/>
              <a:t>The final policy document is presented to Cabinet by the Executive Sponsor. If Cabinet approves it, a recommendation will be made to the President to adopt the policy.</a:t>
            </a:r>
          </a:p>
          <a:p>
            <a:r>
              <a:rPr lang="en-US" dirty="0" smtClean="0"/>
              <a:t>If </a:t>
            </a:r>
            <a:r>
              <a:rPr lang="en-US" dirty="0"/>
              <a:t>necessary, the Cabinet may also request changes or additional information </a:t>
            </a:r>
            <a:r>
              <a:rPr lang="en-US" dirty="0" smtClean="0"/>
              <a:t>before making </a:t>
            </a:r>
            <a:r>
              <a:rPr lang="en-US" dirty="0"/>
              <a:t>its recommendations</a:t>
            </a:r>
            <a:r>
              <a:rPr lang="en-US" dirty="0" smtClean="0"/>
              <a:t>.</a:t>
            </a:r>
          </a:p>
          <a:p>
            <a:r>
              <a:rPr lang="en-US" dirty="0"/>
              <a:t>The President may approve the policy. His signature constitutes approval of the policy</a:t>
            </a:r>
          </a:p>
        </p:txBody>
      </p:sp>
    </p:spTree>
    <p:extLst>
      <p:ext uri="{BB962C8B-B14F-4D97-AF65-F5344CB8AC3E}">
        <p14:creationId xmlns:p14="http://schemas.microsoft.com/office/powerpoint/2010/main" val="1184730018"/>
      </p:ext>
    </p:extLst>
  </p:cSld>
  <p:clrMapOvr>
    <a:masterClrMapping/>
  </p:clrMapOvr>
  <mc:AlternateContent xmlns:mc="http://schemas.openxmlformats.org/markup-compatibility/2006">
    <mc:Choice xmlns:p14="http://schemas.microsoft.com/office/powerpoint/2010/main" Requires="p14">
      <p:transition spd="slow" p14:dur="20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2075" y="402183"/>
            <a:ext cx="9603275" cy="1049235"/>
          </a:xfrm>
        </p:spPr>
        <p:txBody>
          <a:bodyPr/>
          <a:lstStyle/>
          <a:p>
            <a:pPr algn="ctr"/>
            <a:r>
              <a:rPr lang="en-US" dirty="0" smtClean="0"/>
              <a:t>Phase 2:  implementation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9116074"/>
              </p:ext>
            </p:extLst>
          </p:nvPr>
        </p:nvGraphicFramePr>
        <p:xfrm>
          <a:off x="1452075" y="1901952"/>
          <a:ext cx="9603275" cy="35638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0663817"/>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0410" y="420471"/>
            <a:ext cx="9603275" cy="1049235"/>
          </a:xfrm>
        </p:spPr>
        <p:txBody>
          <a:bodyPr/>
          <a:lstStyle/>
          <a:p>
            <a:pPr algn="ctr"/>
            <a:r>
              <a:rPr lang="en-US" dirty="0" smtClean="0"/>
              <a:t>Step 1:  Communicate</a:t>
            </a:r>
            <a:endParaRPr lang="en-US" dirty="0"/>
          </a:p>
        </p:txBody>
      </p:sp>
      <p:sp>
        <p:nvSpPr>
          <p:cNvPr id="3" name="Content Placeholder 2"/>
          <p:cNvSpPr>
            <a:spLocks noGrp="1"/>
          </p:cNvSpPr>
          <p:nvPr>
            <p:ph idx="1"/>
          </p:nvPr>
        </p:nvSpPr>
        <p:spPr>
          <a:xfrm>
            <a:off x="1451579" y="1911096"/>
            <a:ext cx="9603275" cy="3555249"/>
          </a:xfrm>
        </p:spPr>
        <p:txBody>
          <a:bodyPr/>
          <a:lstStyle/>
          <a:p>
            <a:endParaRPr lang="en-US" dirty="0"/>
          </a:p>
          <a:p>
            <a:r>
              <a:rPr lang="en-US" dirty="0"/>
              <a:t>The new/revised policy and all necessary forms will be announced to the campus community. </a:t>
            </a:r>
            <a:endParaRPr lang="en-US" sz="800" dirty="0"/>
          </a:p>
          <a:p>
            <a:r>
              <a:rPr lang="en-US" dirty="0"/>
              <a:t>The policy is published in the Policy </a:t>
            </a:r>
            <a:r>
              <a:rPr lang="en-US" dirty="0" smtClean="0"/>
              <a:t>Library which can be found: </a:t>
            </a:r>
          </a:p>
          <a:p>
            <a:endParaRPr lang="en-US" dirty="0" smtClean="0"/>
          </a:p>
          <a:p>
            <a:pPr marL="0" indent="0" algn="ctr">
              <a:buNone/>
            </a:pPr>
            <a:r>
              <a:rPr lang="en-US" sz="3200" dirty="0"/>
              <a:t>http://csu-pueblo-policies.colostate.edu/</a:t>
            </a:r>
          </a:p>
          <a:p>
            <a:endParaRPr lang="en-US" dirty="0"/>
          </a:p>
        </p:txBody>
      </p:sp>
    </p:spTree>
    <p:extLst>
      <p:ext uri="{BB962C8B-B14F-4D97-AF65-F5344CB8AC3E}">
        <p14:creationId xmlns:p14="http://schemas.microsoft.com/office/powerpoint/2010/main" val="122528253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Step 2: Develop</a:t>
            </a:r>
            <a:endParaRPr lang="en-US" dirty="0"/>
          </a:p>
        </p:txBody>
      </p:sp>
      <p:sp>
        <p:nvSpPr>
          <p:cNvPr id="3" name="Content Placeholder 2"/>
          <p:cNvSpPr>
            <a:spLocks noGrp="1"/>
          </p:cNvSpPr>
          <p:nvPr>
            <p:ph idx="1"/>
          </p:nvPr>
        </p:nvSpPr>
        <p:spPr/>
        <p:txBody>
          <a:bodyPr/>
          <a:lstStyle/>
          <a:p>
            <a:r>
              <a:rPr lang="en-US" dirty="0" smtClean="0"/>
              <a:t>Develop guidelines and </a:t>
            </a:r>
            <a:r>
              <a:rPr lang="en-US" dirty="0"/>
              <a:t>procedures </a:t>
            </a:r>
            <a:r>
              <a:rPr lang="en-US" dirty="0" smtClean="0"/>
              <a:t>to </a:t>
            </a:r>
            <a:r>
              <a:rPr lang="en-US" dirty="0"/>
              <a:t>implement the </a:t>
            </a:r>
            <a:r>
              <a:rPr lang="en-US" dirty="0" smtClean="0"/>
              <a:t>policy.</a:t>
            </a:r>
          </a:p>
          <a:p>
            <a:r>
              <a:rPr lang="en-US" dirty="0" smtClean="0"/>
              <a:t>Create forms that are necessary within the standards of the policy.</a:t>
            </a:r>
          </a:p>
          <a:p>
            <a:r>
              <a:rPr lang="en-US" dirty="0" smtClean="0"/>
              <a:t>Establish internal controls</a:t>
            </a:r>
          </a:p>
          <a:p>
            <a:endParaRPr lang="en-US" dirty="0"/>
          </a:p>
          <a:p>
            <a:endParaRPr lang="en-US" dirty="0"/>
          </a:p>
        </p:txBody>
      </p:sp>
    </p:spTree>
    <p:extLst>
      <p:ext uri="{BB962C8B-B14F-4D97-AF65-F5344CB8AC3E}">
        <p14:creationId xmlns:p14="http://schemas.microsoft.com/office/powerpoint/2010/main" val="22984831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557631"/>
            <a:ext cx="9603275" cy="1049235"/>
          </a:xfrm>
        </p:spPr>
        <p:txBody>
          <a:bodyPr/>
          <a:lstStyle/>
          <a:p>
            <a:pPr algn="ctr"/>
            <a:r>
              <a:rPr lang="en-US" dirty="0" smtClean="0"/>
              <a:t>Step 3: educate</a:t>
            </a:r>
            <a:endParaRPr lang="en-US" dirty="0"/>
          </a:p>
        </p:txBody>
      </p:sp>
      <p:sp>
        <p:nvSpPr>
          <p:cNvPr id="3" name="Content Placeholder 2"/>
          <p:cNvSpPr>
            <a:spLocks noGrp="1"/>
          </p:cNvSpPr>
          <p:nvPr>
            <p:ph idx="1"/>
          </p:nvPr>
        </p:nvSpPr>
        <p:spPr>
          <a:xfrm>
            <a:off x="1451579" y="1938528"/>
            <a:ext cx="9603275" cy="3527817"/>
          </a:xfrm>
        </p:spPr>
        <p:txBody>
          <a:bodyPr/>
          <a:lstStyle/>
          <a:p>
            <a:pPr fontAlgn="base"/>
            <a:r>
              <a:rPr lang="en-US" dirty="0"/>
              <a:t>The campus will be trained on the processes for enforcing, monitoring and reporting as required for compliance.</a:t>
            </a:r>
          </a:p>
          <a:p>
            <a:pPr fontAlgn="base"/>
            <a:r>
              <a:rPr lang="en-US" dirty="0"/>
              <a:t>OGC/PA, along with the responsible department, </a:t>
            </a:r>
            <a:r>
              <a:rPr lang="en-US" dirty="0" smtClean="0"/>
              <a:t> and other </a:t>
            </a:r>
            <a:r>
              <a:rPr lang="en-US" dirty="0"/>
              <a:t>units such </a:t>
            </a:r>
            <a:r>
              <a:rPr lang="en-US" dirty="0" smtClean="0"/>
              <a:t>as Human Resources, </a:t>
            </a:r>
            <a:r>
              <a:rPr lang="en-US" dirty="0"/>
              <a:t>may </a:t>
            </a:r>
            <a:r>
              <a:rPr lang="en-US" dirty="0" smtClean="0"/>
              <a:t>assist.</a:t>
            </a:r>
            <a:endParaRPr lang="en-US" dirty="0"/>
          </a:p>
          <a:p>
            <a:endParaRPr lang="en-US" dirty="0"/>
          </a:p>
        </p:txBody>
      </p:sp>
    </p:spTree>
    <p:extLst>
      <p:ext uri="{BB962C8B-B14F-4D97-AF65-F5344CB8AC3E}">
        <p14:creationId xmlns:p14="http://schemas.microsoft.com/office/powerpoint/2010/main" val="29400561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PHASE 3: MONITORING AND ENFORCEMENT</a:t>
            </a:r>
            <a:endParaRPr lang="en-US" dirty="0"/>
          </a:p>
        </p:txBody>
      </p:sp>
      <p:sp>
        <p:nvSpPr>
          <p:cNvPr id="3" name="Content Placeholder 2"/>
          <p:cNvSpPr>
            <a:spLocks noGrp="1"/>
          </p:cNvSpPr>
          <p:nvPr>
            <p:ph idx="1"/>
          </p:nvPr>
        </p:nvSpPr>
        <p:spPr>
          <a:xfrm>
            <a:off x="1451578" y="1853754"/>
            <a:ext cx="9603275" cy="3946156"/>
          </a:xfrm>
        </p:spPr>
        <p:txBody>
          <a:bodyPr>
            <a:normAutofit/>
          </a:bodyPr>
          <a:lstStyle/>
          <a:p>
            <a:r>
              <a:rPr lang="en-US" dirty="0"/>
              <a:t>After implementation, it may be necessary to monitor compliance with the policy and note any problems that arise as a result of its implementation. This is primarily the responsibility of the Proponent, though other compliance officials may be involved</a:t>
            </a:r>
            <a:r>
              <a:rPr lang="en-US" dirty="0" smtClean="0"/>
              <a:t>.</a:t>
            </a:r>
          </a:p>
          <a:p>
            <a:pPr marL="0" indent="0">
              <a:buNone/>
            </a:pPr>
            <a:endParaRPr lang="en-US" sz="900" dirty="0"/>
          </a:p>
          <a:p>
            <a:r>
              <a:rPr lang="en-US" dirty="0" smtClean="0"/>
              <a:t>The </a:t>
            </a:r>
            <a:r>
              <a:rPr lang="en-US" dirty="0"/>
              <a:t>policy is enforced through the "internal controls" identified in the proposal and policy documents</a:t>
            </a:r>
            <a:r>
              <a:rPr lang="en-US" dirty="0" smtClean="0"/>
              <a:t>.</a:t>
            </a:r>
          </a:p>
          <a:p>
            <a:pPr marL="0" indent="0">
              <a:buNone/>
            </a:pPr>
            <a:endParaRPr lang="en-US" sz="900" dirty="0"/>
          </a:p>
          <a:p>
            <a:r>
              <a:rPr lang="en-US" dirty="0" smtClean="0"/>
              <a:t>Campus </a:t>
            </a:r>
            <a:r>
              <a:rPr lang="en-US" dirty="0"/>
              <a:t>units must comply with any reporting requirements contained in the policy. Internal Audit, Business &amp; Financial Services, or other units may be charged with responsibility to periodically audit compliance.</a:t>
            </a:r>
          </a:p>
        </p:txBody>
      </p:sp>
    </p:spTree>
    <p:extLst>
      <p:ext uri="{BB962C8B-B14F-4D97-AF65-F5344CB8AC3E}">
        <p14:creationId xmlns:p14="http://schemas.microsoft.com/office/powerpoint/2010/main" val="27166064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Final phase: review</a:t>
            </a:r>
            <a:endParaRPr lang="en-US" dirty="0"/>
          </a:p>
        </p:txBody>
      </p:sp>
      <p:sp>
        <p:nvSpPr>
          <p:cNvPr id="3" name="Content Placeholder 2"/>
          <p:cNvSpPr>
            <a:spLocks noGrp="1"/>
          </p:cNvSpPr>
          <p:nvPr>
            <p:ph idx="1"/>
          </p:nvPr>
        </p:nvSpPr>
        <p:spPr/>
        <p:txBody>
          <a:bodyPr>
            <a:normAutofit/>
          </a:bodyPr>
          <a:lstStyle/>
          <a:p>
            <a:r>
              <a:rPr lang="en-US" dirty="0"/>
              <a:t>Policies change over time. Changes to laws and regulations, best practices, and the campus community must be considered periodically</a:t>
            </a:r>
            <a:r>
              <a:rPr lang="en-US" dirty="0" smtClean="0"/>
              <a:t>.</a:t>
            </a:r>
          </a:p>
          <a:p>
            <a:pPr marL="0" indent="0">
              <a:buNone/>
            </a:pPr>
            <a:endParaRPr lang="en-US" sz="800" dirty="0"/>
          </a:p>
          <a:p>
            <a:r>
              <a:rPr lang="en-US" dirty="0" smtClean="0"/>
              <a:t>OGC/PA </a:t>
            </a:r>
            <a:r>
              <a:rPr lang="en-US" dirty="0"/>
              <a:t>will remind Policy Owners of their responsibilities to review policies in their areas on a periodic basis (usually 1, 2 or 3 years</a:t>
            </a:r>
            <a:r>
              <a:rPr lang="en-US" dirty="0" smtClean="0"/>
              <a:t>).</a:t>
            </a:r>
          </a:p>
          <a:p>
            <a:pPr marL="0" indent="0">
              <a:buNone/>
            </a:pPr>
            <a:endParaRPr lang="en-US" sz="800" dirty="0"/>
          </a:p>
          <a:p>
            <a:r>
              <a:rPr lang="en-US" dirty="0" smtClean="0"/>
              <a:t>The </a:t>
            </a:r>
            <a:r>
              <a:rPr lang="en-US" dirty="0"/>
              <a:t>Policy Owner is responsible for periodically reviewing the policy. </a:t>
            </a:r>
            <a:r>
              <a:rPr lang="en-US" dirty="0" smtClean="0"/>
              <a:t> Any </a:t>
            </a:r>
            <a:r>
              <a:rPr lang="en-US" dirty="0"/>
              <a:t>changes will be handled in the same way as a new policy; often they can be fast-tracked.</a:t>
            </a:r>
          </a:p>
        </p:txBody>
      </p:sp>
    </p:spTree>
    <p:extLst>
      <p:ext uri="{BB962C8B-B14F-4D97-AF65-F5344CB8AC3E}">
        <p14:creationId xmlns:p14="http://schemas.microsoft.com/office/powerpoint/2010/main" val="2636658602"/>
      </p:ext>
    </p:extLst>
  </p:cSld>
  <p:clrMapOvr>
    <a:masterClrMapping/>
  </p:clrMapOvr>
  <p:transition spd="slow">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fast track</a:t>
            </a:r>
            <a:br>
              <a:rPr lang="en-US" dirty="0" smtClean="0"/>
            </a:br>
            <a:r>
              <a:rPr lang="en-US" dirty="0" smtClean="0"/>
              <a:t>-only used with </a:t>
            </a:r>
            <a:r>
              <a:rPr lang="en-US" b="1" u="sng" dirty="0" smtClean="0"/>
              <a:t>existing</a:t>
            </a:r>
            <a:r>
              <a:rPr lang="en-US" dirty="0" smtClean="0"/>
              <a:t> policies-</a:t>
            </a:r>
            <a:endParaRPr lang="en-US" dirty="0"/>
          </a:p>
        </p:txBody>
      </p:sp>
      <p:sp>
        <p:nvSpPr>
          <p:cNvPr id="3" name="Content Placeholder 2"/>
          <p:cNvSpPr>
            <a:spLocks noGrp="1"/>
          </p:cNvSpPr>
          <p:nvPr>
            <p:ph idx="1"/>
          </p:nvPr>
        </p:nvSpPr>
        <p:spPr>
          <a:xfrm>
            <a:off x="1451579" y="2015732"/>
            <a:ext cx="9603275" cy="3845572"/>
          </a:xfrm>
        </p:spPr>
        <p:txBody>
          <a:bodyPr>
            <a:normAutofit/>
          </a:bodyPr>
          <a:lstStyle/>
          <a:p>
            <a:pPr marL="0" indent="0">
              <a:buNone/>
            </a:pPr>
            <a:r>
              <a:rPr lang="en-US" dirty="0" smtClean="0"/>
              <a:t>Revisions </a:t>
            </a:r>
            <a:r>
              <a:rPr lang="en-US" dirty="0"/>
              <a:t>to existing policies may be accomplished using fast-track. Fast-track policies do not require Cabinet approval (although they may be presented there as information items)</a:t>
            </a:r>
          </a:p>
          <a:p>
            <a:r>
              <a:rPr lang="en-US" u="sng" dirty="0"/>
              <a:t>Sometimes</a:t>
            </a:r>
            <a:r>
              <a:rPr lang="en-US" dirty="0"/>
              <a:t>, a revision of an existing policy doesn’t warrant the use of resources for the full development, approval and communications processes that otherwise would apply. </a:t>
            </a:r>
          </a:p>
          <a:p>
            <a:r>
              <a:rPr lang="en-US" dirty="0"/>
              <a:t>The Executive Sponsor and the VP </a:t>
            </a:r>
            <a:r>
              <a:rPr lang="en-US" dirty="0" smtClean="0"/>
              <a:t>of the area </a:t>
            </a:r>
            <a:r>
              <a:rPr lang="en-US" dirty="0"/>
              <a:t>must agree on using the fast track method. </a:t>
            </a:r>
          </a:p>
          <a:p>
            <a:r>
              <a:rPr lang="en-US" dirty="0"/>
              <a:t>Signature authority is delegated by the President to </a:t>
            </a:r>
            <a:r>
              <a:rPr lang="en-US" dirty="0" smtClean="0"/>
              <a:t>the appropriate VP.</a:t>
            </a:r>
            <a:endParaRPr lang="en-US" dirty="0"/>
          </a:p>
          <a:p>
            <a:r>
              <a:rPr lang="en-US" dirty="0"/>
              <a:t>All post-adoption steps are the same, including publication of the policy in the Policy Library. </a:t>
            </a:r>
          </a:p>
          <a:p>
            <a:endParaRPr lang="en-US" dirty="0"/>
          </a:p>
        </p:txBody>
      </p:sp>
    </p:spTree>
    <p:extLst>
      <p:ext uri="{BB962C8B-B14F-4D97-AF65-F5344CB8AC3E}">
        <p14:creationId xmlns:p14="http://schemas.microsoft.com/office/powerpoint/2010/main" val="160476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Emergency Policy</a:t>
            </a:r>
          </a:p>
        </p:txBody>
      </p:sp>
      <p:sp>
        <p:nvSpPr>
          <p:cNvPr id="3" name="Content Placeholder 2"/>
          <p:cNvSpPr>
            <a:spLocks noGrp="1"/>
          </p:cNvSpPr>
          <p:nvPr>
            <p:ph idx="1"/>
          </p:nvPr>
        </p:nvSpPr>
        <p:spPr/>
        <p:txBody>
          <a:bodyPr/>
          <a:lstStyle/>
          <a:p>
            <a:r>
              <a:rPr lang="en-US" dirty="0"/>
              <a:t>The University President and Cabinet can approve </a:t>
            </a:r>
            <a:r>
              <a:rPr lang="en-US" dirty="0" smtClean="0"/>
              <a:t>an </a:t>
            </a:r>
            <a:r>
              <a:rPr lang="en-US" dirty="0"/>
              <a:t>interim policy in case of an emergency. An interim policy would have the same force and power of a regular policy except it is temporary and must include a sunset date within. This expedited policy process is to be used only to address an emergency or unforeseen situation that warrants such action until the normal policy adoption process can be completed in a reasonable amount of time.</a:t>
            </a:r>
          </a:p>
        </p:txBody>
      </p:sp>
    </p:spTree>
    <p:extLst>
      <p:ext uri="{BB962C8B-B14F-4D97-AF65-F5344CB8AC3E}">
        <p14:creationId xmlns:p14="http://schemas.microsoft.com/office/powerpoint/2010/main" val="2658072086"/>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00013"/>
            <a:ext cx="10753725" cy="841375"/>
          </a:xfrm>
        </p:spPr>
        <p:txBody>
          <a:bodyPr>
            <a:normAutofit fontScale="90000"/>
          </a:bodyPr>
          <a:lstStyle/>
          <a:p>
            <a:pPr algn="ctr"/>
            <a:r>
              <a:rPr lang="en-US" dirty="0"/>
              <a:t>CREATING University Policies</a:t>
            </a:r>
            <a:br>
              <a:rPr lang="en-US" dirty="0"/>
            </a:br>
            <a:r>
              <a:rPr lang="en-US" dirty="0"/>
              <a:t>Phase 1:  </a:t>
            </a:r>
            <a:r>
              <a:rPr lang="en-US" dirty="0" smtClean="0"/>
              <a:t>proposal, development </a:t>
            </a:r>
            <a:r>
              <a:rPr lang="en-US" dirty="0"/>
              <a:t>and </a:t>
            </a:r>
            <a:r>
              <a:rPr lang="en-US" dirty="0" smtClean="0"/>
              <a:t>approval</a:t>
            </a:r>
            <a:endParaRPr lang="en-US" dirty="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316755132"/>
              </p:ext>
            </p:extLst>
          </p:nvPr>
        </p:nvGraphicFramePr>
        <p:xfrm>
          <a:off x="500473" y="1014984"/>
          <a:ext cx="9426035" cy="1389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3995621536"/>
              </p:ext>
            </p:extLst>
          </p:nvPr>
        </p:nvGraphicFramePr>
        <p:xfrm>
          <a:off x="497313" y="2486542"/>
          <a:ext cx="10681924" cy="13898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501356560"/>
              </p:ext>
            </p:extLst>
          </p:nvPr>
        </p:nvGraphicFramePr>
        <p:xfrm>
          <a:off x="497314" y="3919522"/>
          <a:ext cx="9058166" cy="139314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pic>
        <p:nvPicPr>
          <p:cNvPr id="9" name="Content Placeholder 3"/>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9970705" y="1291238"/>
            <a:ext cx="1164336" cy="769646"/>
          </a:xfrm>
          <a:prstGeom prst="rect">
            <a:avLst/>
          </a:prstGeom>
        </p:spPr>
      </p:pic>
      <p:sp>
        <p:nvSpPr>
          <p:cNvPr id="10" name="TextBox 9"/>
          <p:cNvSpPr txBox="1"/>
          <p:nvPr/>
        </p:nvSpPr>
        <p:spPr>
          <a:xfrm>
            <a:off x="9926509" y="941388"/>
            <a:ext cx="1252728" cy="338554"/>
          </a:xfrm>
          <a:prstGeom prst="rect">
            <a:avLst/>
          </a:prstGeom>
          <a:noFill/>
        </p:spPr>
        <p:txBody>
          <a:bodyPr wrap="square" rtlCol="0">
            <a:spAutoFit/>
          </a:bodyPr>
          <a:lstStyle/>
          <a:p>
            <a:pPr algn="ctr"/>
            <a:r>
              <a:rPr lang="en-US" sz="1600" dirty="0" smtClean="0">
                <a:solidFill>
                  <a:srgbClr val="00B050"/>
                </a:solidFill>
              </a:rPr>
              <a:t>Green Light</a:t>
            </a:r>
            <a:endParaRPr lang="en-US" sz="1600" dirty="0">
              <a:solidFill>
                <a:srgbClr val="00B050"/>
              </a:solidFill>
            </a:endParaRPr>
          </a:p>
        </p:txBody>
      </p:sp>
    </p:spTree>
    <p:extLst>
      <p:ext uri="{BB962C8B-B14F-4D97-AF65-F5344CB8AC3E}">
        <p14:creationId xmlns:p14="http://schemas.microsoft.com/office/powerpoint/2010/main" val="3793083143"/>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Points of contact </a:t>
            </a:r>
            <a:br>
              <a:rPr lang="en-US" dirty="0" smtClean="0"/>
            </a:br>
            <a:r>
              <a:rPr lang="en-US" dirty="0" smtClean="0"/>
              <a:t>for any questions</a:t>
            </a:r>
            <a:endParaRPr lang="en-US" dirty="0"/>
          </a:p>
        </p:txBody>
      </p:sp>
      <p:sp>
        <p:nvSpPr>
          <p:cNvPr id="3" name="Content Placeholder 2"/>
          <p:cNvSpPr>
            <a:spLocks noGrp="1"/>
          </p:cNvSpPr>
          <p:nvPr>
            <p:ph sz="half" idx="1"/>
          </p:nvPr>
        </p:nvSpPr>
        <p:spPr>
          <a:xfrm>
            <a:off x="1447331" y="2010878"/>
            <a:ext cx="4966440" cy="3448595"/>
          </a:xfrm>
        </p:spPr>
        <p:txBody>
          <a:bodyPr>
            <a:normAutofit/>
          </a:bodyPr>
          <a:lstStyle/>
          <a:p>
            <a:pPr marL="0" indent="0">
              <a:lnSpc>
                <a:spcPct val="110000"/>
              </a:lnSpc>
              <a:spcBef>
                <a:spcPts val="0"/>
              </a:spcBef>
              <a:buNone/>
            </a:pPr>
            <a:r>
              <a:rPr lang="en-US" sz="1800" dirty="0" smtClean="0"/>
              <a:t>Cecil </a:t>
            </a:r>
            <a:r>
              <a:rPr lang="en-US" sz="1800" dirty="0"/>
              <a:t>Kegans</a:t>
            </a:r>
          </a:p>
          <a:p>
            <a:pPr marL="0" indent="0">
              <a:lnSpc>
                <a:spcPct val="110000"/>
              </a:lnSpc>
              <a:spcBef>
                <a:spcPts val="0"/>
              </a:spcBef>
              <a:buNone/>
            </a:pPr>
            <a:r>
              <a:rPr lang="en-US" sz="1800" dirty="0"/>
              <a:t>Executive Assistant to the Deputy General Counsel</a:t>
            </a:r>
          </a:p>
          <a:p>
            <a:pPr marL="0" indent="0">
              <a:lnSpc>
                <a:spcPct val="110000"/>
              </a:lnSpc>
              <a:spcBef>
                <a:spcPts val="0"/>
              </a:spcBef>
              <a:buNone/>
            </a:pPr>
            <a:r>
              <a:rPr lang="en-US" sz="1800" dirty="0"/>
              <a:t>Colorado State University System</a:t>
            </a:r>
          </a:p>
          <a:p>
            <a:pPr marL="0" indent="0">
              <a:lnSpc>
                <a:spcPct val="110000"/>
              </a:lnSpc>
              <a:spcBef>
                <a:spcPts val="0"/>
              </a:spcBef>
              <a:buNone/>
            </a:pPr>
            <a:r>
              <a:rPr lang="en-US" sz="1800" dirty="0" smtClean="0"/>
              <a:t>2200 </a:t>
            </a:r>
            <a:r>
              <a:rPr lang="en-US" sz="1800" dirty="0" err="1"/>
              <a:t>Bonforte</a:t>
            </a:r>
            <a:r>
              <a:rPr lang="en-US" sz="1800" dirty="0"/>
              <a:t> </a:t>
            </a:r>
            <a:r>
              <a:rPr lang="en-US" sz="1800" dirty="0" smtClean="0"/>
              <a:t>Blvd</a:t>
            </a:r>
            <a:endParaRPr lang="en-US" sz="1800" dirty="0"/>
          </a:p>
          <a:p>
            <a:pPr marL="0" indent="0">
              <a:lnSpc>
                <a:spcPct val="110000"/>
              </a:lnSpc>
              <a:spcBef>
                <a:spcPts val="0"/>
              </a:spcBef>
              <a:buNone/>
            </a:pPr>
            <a:r>
              <a:rPr lang="en-US" sz="1800" dirty="0"/>
              <a:t>Pueblo, CO 81001</a:t>
            </a:r>
          </a:p>
          <a:p>
            <a:pPr marL="0" indent="0">
              <a:lnSpc>
                <a:spcPct val="110000"/>
              </a:lnSpc>
              <a:spcBef>
                <a:spcPts val="0"/>
              </a:spcBef>
              <a:buNone/>
            </a:pPr>
            <a:r>
              <a:rPr lang="en-US" sz="1800" dirty="0" smtClean="0"/>
              <a:t>Phone (719) 549.2130</a:t>
            </a:r>
            <a:endParaRPr lang="en-US" sz="1800" dirty="0"/>
          </a:p>
          <a:p>
            <a:pPr marL="0" indent="0">
              <a:spcBef>
                <a:spcPts val="0"/>
              </a:spcBef>
              <a:buNone/>
            </a:pPr>
            <a:r>
              <a:rPr lang="en-US" sz="1800" dirty="0" smtClean="0"/>
              <a:t>Email:  cecil.Kegans@colostate.edu</a:t>
            </a:r>
            <a:endParaRPr lang="en-US" sz="1800" dirty="0"/>
          </a:p>
        </p:txBody>
      </p:sp>
      <p:sp>
        <p:nvSpPr>
          <p:cNvPr id="4" name="Content Placeholder 3"/>
          <p:cNvSpPr>
            <a:spLocks noGrp="1"/>
          </p:cNvSpPr>
          <p:nvPr>
            <p:ph sz="half" idx="2"/>
          </p:nvPr>
        </p:nvSpPr>
        <p:spPr>
          <a:xfrm>
            <a:off x="6688091" y="2010878"/>
            <a:ext cx="4645152" cy="3085009"/>
          </a:xfrm>
        </p:spPr>
        <p:txBody>
          <a:bodyPr>
            <a:normAutofit/>
          </a:bodyPr>
          <a:lstStyle/>
          <a:p>
            <a:pPr marL="0" indent="0">
              <a:lnSpc>
                <a:spcPct val="100000"/>
              </a:lnSpc>
              <a:spcBef>
                <a:spcPts val="0"/>
              </a:spcBef>
              <a:buNone/>
            </a:pPr>
            <a:r>
              <a:rPr lang="en-US" sz="1800" dirty="0"/>
              <a:t>Johnna </a:t>
            </a:r>
            <a:r>
              <a:rPr lang="en-US" sz="1800" dirty="0" smtClean="0"/>
              <a:t>Doyle</a:t>
            </a:r>
          </a:p>
          <a:p>
            <a:pPr marL="0" indent="0">
              <a:lnSpc>
                <a:spcPct val="100000"/>
              </a:lnSpc>
              <a:spcBef>
                <a:spcPts val="0"/>
              </a:spcBef>
              <a:buNone/>
            </a:pPr>
            <a:r>
              <a:rPr lang="en-US" sz="1800" dirty="0" smtClean="0"/>
              <a:t>Deputy </a:t>
            </a:r>
            <a:r>
              <a:rPr lang="en-US" sz="1800" dirty="0"/>
              <a:t>General Counsel</a:t>
            </a:r>
          </a:p>
          <a:p>
            <a:pPr marL="0" indent="0">
              <a:lnSpc>
                <a:spcPct val="100000"/>
              </a:lnSpc>
              <a:spcBef>
                <a:spcPts val="0"/>
              </a:spcBef>
              <a:buNone/>
            </a:pPr>
            <a:r>
              <a:rPr lang="en-US" sz="1800" dirty="0"/>
              <a:t>Colorado State University System</a:t>
            </a:r>
          </a:p>
          <a:p>
            <a:pPr marL="0" indent="0">
              <a:lnSpc>
                <a:spcPct val="100000"/>
              </a:lnSpc>
              <a:spcBef>
                <a:spcPts val="0"/>
              </a:spcBef>
              <a:buNone/>
            </a:pPr>
            <a:r>
              <a:rPr lang="en-US" sz="1800" dirty="0"/>
              <a:t>2200 </a:t>
            </a:r>
            <a:r>
              <a:rPr lang="en-US" sz="1800" dirty="0" err="1"/>
              <a:t>Bonforte</a:t>
            </a:r>
            <a:r>
              <a:rPr lang="en-US" sz="1800" dirty="0"/>
              <a:t> Blvd.</a:t>
            </a:r>
          </a:p>
          <a:p>
            <a:pPr marL="0" indent="0">
              <a:lnSpc>
                <a:spcPct val="100000"/>
              </a:lnSpc>
              <a:spcBef>
                <a:spcPts val="0"/>
              </a:spcBef>
              <a:buNone/>
            </a:pPr>
            <a:r>
              <a:rPr lang="en-US" sz="1800" dirty="0"/>
              <a:t>Pueblo, CO 81001</a:t>
            </a:r>
          </a:p>
          <a:p>
            <a:pPr marL="0" indent="0">
              <a:lnSpc>
                <a:spcPct val="100000"/>
              </a:lnSpc>
              <a:spcBef>
                <a:spcPts val="0"/>
              </a:spcBef>
              <a:buNone/>
            </a:pPr>
            <a:r>
              <a:rPr lang="en-US" sz="1800" dirty="0"/>
              <a:t>Phone (719) 549.2130</a:t>
            </a:r>
          </a:p>
          <a:p>
            <a:pPr marL="0" indent="0">
              <a:lnSpc>
                <a:spcPct val="100000"/>
              </a:lnSpc>
              <a:spcBef>
                <a:spcPts val="0"/>
              </a:spcBef>
              <a:buNone/>
            </a:pPr>
            <a:r>
              <a:rPr lang="en-US" sz="1800" dirty="0" smtClean="0"/>
              <a:t>E-mail:  </a:t>
            </a:r>
            <a:r>
              <a:rPr lang="en-US" sz="1800" dirty="0"/>
              <a:t>Johnna.Doyle@colostate.edu</a:t>
            </a:r>
          </a:p>
          <a:p>
            <a:endParaRPr lang="en-US" dirty="0"/>
          </a:p>
        </p:txBody>
      </p:sp>
    </p:spTree>
    <p:extLst>
      <p:ext uri="{BB962C8B-B14F-4D97-AF65-F5344CB8AC3E}">
        <p14:creationId xmlns:p14="http://schemas.microsoft.com/office/powerpoint/2010/main" val="353273308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09253" y="170087"/>
            <a:ext cx="9603275" cy="676809"/>
          </a:xfrm>
        </p:spPr>
        <p:txBody>
          <a:bodyPr>
            <a:normAutofit fontScale="90000"/>
          </a:bodyPr>
          <a:lstStyle/>
          <a:p>
            <a:pPr algn="ctr"/>
            <a:r>
              <a:rPr lang="en-US" dirty="0" smtClean="0"/>
              <a:t>Step 1: The proposal</a:t>
            </a:r>
            <a:br>
              <a:rPr lang="en-US" dirty="0" smtClean="0"/>
            </a:br>
            <a:endParaRPr lang="en-US" dirty="0"/>
          </a:p>
        </p:txBody>
      </p:sp>
      <p:sp>
        <p:nvSpPr>
          <p:cNvPr id="3" name="Content Placeholder 2"/>
          <p:cNvSpPr>
            <a:spLocks noGrp="1"/>
          </p:cNvSpPr>
          <p:nvPr>
            <p:ph type="body" sz="half" idx="4294967295"/>
          </p:nvPr>
        </p:nvSpPr>
        <p:spPr>
          <a:xfrm>
            <a:off x="1508760" y="1865376"/>
            <a:ext cx="9582912" cy="3851402"/>
          </a:xfrm>
        </p:spPr>
        <p:txBody>
          <a:bodyPr>
            <a:normAutofit fontScale="85000" lnSpcReduction="20000"/>
          </a:bodyPr>
          <a:lstStyle/>
          <a:p>
            <a:r>
              <a:rPr lang="en-US" dirty="0"/>
              <a:t>The Proponent may be any campus unit or constituent with an interest in changing university policy. </a:t>
            </a:r>
            <a:r>
              <a:rPr lang="en-US" dirty="0" smtClean="0"/>
              <a:t> At </a:t>
            </a:r>
            <a:r>
              <a:rPr lang="en-US" dirty="0"/>
              <a:t>least one member of the President's Cabinet who supports the proposal must serve as Executive Sponsor</a:t>
            </a:r>
            <a:r>
              <a:rPr lang="en-US" dirty="0" smtClean="0"/>
              <a:t>.</a:t>
            </a:r>
            <a:endParaRPr lang="en-US" dirty="0"/>
          </a:p>
          <a:p>
            <a:r>
              <a:rPr lang="en-US" dirty="0"/>
              <a:t>The </a:t>
            </a:r>
            <a:r>
              <a:rPr lang="en-US" dirty="0" smtClean="0"/>
              <a:t>Proponent notifies </a:t>
            </a:r>
            <a:r>
              <a:rPr lang="en-US" dirty="0"/>
              <a:t>the </a:t>
            </a:r>
            <a:r>
              <a:rPr lang="en-US" dirty="0" smtClean="0"/>
              <a:t>Office of General Counsel (OGC)/Office </a:t>
            </a:r>
            <a:r>
              <a:rPr lang="en-US" dirty="0"/>
              <a:t>of Policy </a:t>
            </a:r>
            <a:r>
              <a:rPr lang="en-US" dirty="0" smtClean="0"/>
              <a:t>Administration (PA) of the </a:t>
            </a:r>
            <a:r>
              <a:rPr lang="en-US" dirty="0"/>
              <a:t>desire to propose a new policy or revise a current policy.</a:t>
            </a:r>
          </a:p>
          <a:p>
            <a:r>
              <a:rPr lang="en-US" dirty="0" smtClean="0"/>
              <a:t>The </a:t>
            </a:r>
            <a:r>
              <a:rPr lang="en-US" dirty="0"/>
              <a:t>Proponent works with </a:t>
            </a:r>
            <a:r>
              <a:rPr lang="en-US" dirty="0" smtClean="0"/>
              <a:t>OGC/PA </a:t>
            </a:r>
            <a:r>
              <a:rPr lang="en-US" dirty="0"/>
              <a:t>to draft a Policy Proposal/Impact Statement ("proposal</a:t>
            </a:r>
            <a:r>
              <a:rPr lang="en-US" dirty="0" smtClean="0"/>
              <a:t>"). The </a:t>
            </a:r>
            <a:r>
              <a:rPr lang="en-US" dirty="0"/>
              <a:t>proposal provides background and justification for the proposed policy, plus an analysis of the impacts that the new or revised policy will have on the campus community and the resources required to adopt, implement, monitor and enforce it</a:t>
            </a:r>
            <a:r>
              <a:rPr lang="en-US" dirty="0" smtClean="0"/>
              <a:t>.  </a:t>
            </a:r>
            <a:endParaRPr lang="en-US" dirty="0"/>
          </a:p>
          <a:p>
            <a:r>
              <a:rPr lang="en-US" dirty="0" smtClean="0"/>
              <a:t>A </a:t>
            </a:r>
            <a:r>
              <a:rPr lang="en-US" dirty="0"/>
              <a:t>Policy Owner is assigned. Usually this is the same as the Proponent, but not always. The Policy Owner is the department or official who will be responsible for implementation, monitoring, enforcement, and updating throughout the life of the policy.</a:t>
            </a:r>
          </a:p>
        </p:txBody>
      </p:sp>
      <p:sp>
        <p:nvSpPr>
          <p:cNvPr id="8" name="TextBox 7"/>
          <p:cNvSpPr txBox="1"/>
          <p:nvPr/>
        </p:nvSpPr>
        <p:spPr>
          <a:xfrm>
            <a:off x="1380744" y="986804"/>
            <a:ext cx="9116326" cy="369332"/>
          </a:xfrm>
          <a:prstGeom prst="rect">
            <a:avLst/>
          </a:prstGeom>
          <a:noFill/>
        </p:spPr>
        <p:txBody>
          <a:bodyPr wrap="square" rtlCol="0">
            <a:spAutoFit/>
          </a:bodyPr>
          <a:lstStyle/>
          <a:p>
            <a:pPr algn="ctr"/>
            <a:r>
              <a:rPr lang="en-US" dirty="0" smtClean="0"/>
              <a:t>PROPOSE A NEW POLICY OR REVISE A CURRENT POLICY </a:t>
            </a:r>
            <a:endParaRPr lang="en-US" dirty="0"/>
          </a:p>
        </p:txBody>
      </p:sp>
    </p:spTree>
    <p:extLst>
      <p:ext uri="{BB962C8B-B14F-4D97-AF65-F5344CB8AC3E}">
        <p14:creationId xmlns:p14="http://schemas.microsoft.com/office/powerpoint/2010/main" val="81876238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720340" y="386889"/>
            <a:ext cx="6272784" cy="461665"/>
          </a:xfrm>
          <a:prstGeom prst="rect">
            <a:avLst/>
          </a:prstGeom>
          <a:noFill/>
        </p:spPr>
        <p:txBody>
          <a:bodyPr wrap="square" rtlCol="0">
            <a:spAutoFit/>
          </a:bodyPr>
          <a:lstStyle/>
          <a:p>
            <a:pPr algn="ctr"/>
            <a:r>
              <a:rPr lang="en-US" sz="2400" dirty="0" smtClean="0"/>
              <a:t>Policy Proposal/Impact statement Form</a:t>
            </a:r>
            <a:endParaRPr lang="en-US" sz="2400" dirty="0"/>
          </a:p>
        </p:txBody>
      </p:sp>
      <p:sp>
        <p:nvSpPr>
          <p:cNvPr id="14" name="TextBox 13"/>
          <p:cNvSpPr txBox="1"/>
          <p:nvPr/>
        </p:nvSpPr>
        <p:spPr>
          <a:xfrm>
            <a:off x="992124" y="4024081"/>
            <a:ext cx="9418320" cy="523220"/>
          </a:xfrm>
          <a:prstGeom prst="rect">
            <a:avLst/>
          </a:prstGeom>
          <a:noFill/>
        </p:spPr>
        <p:txBody>
          <a:bodyPr wrap="square" rtlCol="0">
            <a:spAutoFit/>
          </a:bodyPr>
          <a:lstStyle/>
          <a:p>
            <a:pPr algn="ctr"/>
            <a:r>
              <a:rPr lang="en-US" sz="2800" dirty="0"/>
              <a:t>https://www.csupueblo.edu/general-counsel/forms.html</a:t>
            </a:r>
          </a:p>
        </p:txBody>
      </p:sp>
    </p:spTree>
    <p:extLst>
      <p:ext uri="{BB962C8B-B14F-4D97-AF65-F5344CB8AC3E}">
        <p14:creationId xmlns:p14="http://schemas.microsoft.com/office/powerpoint/2010/main" val="31376145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70C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584448" y="129866"/>
            <a:ext cx="5090922" cy="6687352"/>
          </a:xfrm>
          <a:prstGeom prst="rect">
            <a:avLst/>
          </a:prstGeom>
        </p:spPr>
      </p:pic>
    </p:spTree>
    <p:extLst>
      <p:ext uri="{BB962C8B-B14F-4D97-AF65-F5344CB8AC3E}">
        <p14:creationId xmlns:p14="http://schemas.microsoft.com/office/powerpoint/2010/main" val="76089113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6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447288" y="16120"/>
            <a:ext cx="5319521" cy="6854234"/>
          </a:xfrm>
          <a:prstGeom prst="rect">
            <a:avLst/>
          </a:prstGeom>
        </p:spPr>
      </p:pic>
    </p:spTree>
    <p:extLst>
      <p:ext uri="{BB962C8B-B14F-4D97-AF65-F5344CB8AC3E}">
        <p14:creationId xmlns:p14="http://schemas.microsoft.com/office/powerpoint/2010/main" val="304246431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FF000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456432" y="27901"/>
            <a:ext cx="5321808" cy="6857181"/>
          </a:xfrm>
          <a:prstGeom prst="rect">
            <a:avLst/>
          </a:prstGeom>
        </p:spPr>
      </p:pic>
    </p:spTree>
    <p:extLst>
      <p:ext uri="{BB962C8B-B14F-4D97-AF65-F5344CB8AC3E}">
        <p14:creationId xmlns:p14="http://schemas.microsoft.com/office/powerpoint/2010/main" val="3368117495"/>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442" y="353594"/>
            <a:ext cx="9603275" cy="1049235"/>
          </a:xfrm>
        </p:spPr>
        <p:txBody>
          <a:bodyPr>
            <a:normAutofit fontScale="90000"/>
          </a:bodyPr>
          <a:lstStyle/>
          <a:p>
            <a:pPr algn="ctr"/>
            <a:r>
              <a:rPr lang="en-US" dirty="0" smtClean="0"/>
              <a:t/>
            </a:r>
            <a:br>
              <a:rPr lang="en-US" dirty="0" smtClean="0"/>
            </a:br>
            <a:r>
              <a:rPr lang="en-US" dirty="0" smtClean="0"/>
              <a:t> </a:t>
            </a:r>
            <a:br>
              <a:rPr lang="en-US" dirty="0" smtClean="0"/>
            </a:br>
            <a:r>
              <a:rPr lang="en-US" dirty="0" smtClean="0"/>
              <a:t>Getting the </a:t>
            </a:r>
            <a:r>
              <a:rPr lang="en-US" dirty="0" smtClean="0">
                <a:solidFill>
                  <a:srgbClr val="00B050"/>
                </a:solidFill>
              </a:rPr>
              <a:t>Green Light </a:t>
            </a:r>
            <a:endParaRPr lang="en-US" dirty="0">
              <a:solidFill>
                <a:srgbClr val="00B05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08440" y="205252"/>
            <a:ext cx="2264286" cy="1496731"/>
          </a:xfrm>
        </p:spPr>
      </p:pic>
      <p:sp>
        <p:nvSpPr>
          <p:cNvPr id="5" name="TextBox 4"/>
          <p:cNvSpPr txBox="1"/>
          <p:nvPr/>
        </p:nvSpPr>
        <p:spPr>
          <a:xfrm>
            <a:off x="1289305" y="2001138"/>
            <a:ext cx="9765550" cy="1754326"/>
          </a:xfrm>
          <a:prstGeom prst="rect">
            <a:avLst/>
          </a:prstGeom>
          <a:noFill/>
        </p:spPr>
        <p:txBody>
          <a:bodyPr wrap="square" rtlCol="0">
            <a:spAutoFit/>
          </a:bodyPr>
          <a:lstStyle/>
          <a:p>
            <a:endParaRPr lang="en-US" dirty="0" smtClean="0"/>
          </a:p>
          <a:p>
            <a:r>
              <a:rPr lang="en-US" dirty="0" smtClean="0"/>
              <a:t>The </a:t>
            </a:r>
            <a:r>
              <a:rPr lang="en-US" dirty="0"/>
              <a:t>Executive Sponsor presents the proposal to the President's Cabinet. Cabinet may require further information, may determine that the policy proposal should not be advanced, or may approve the proposal to move forward for policy development</a:t>
            </a:r>
            <a:r>
              <a:rPr lang="en-US" dirty="0" smtClean="0"/>
              <a:t>.</a:t>
            </a:r>
          </a:p>
          <a:p>
            <a:endParaRPr lang="en-US" dirty="0"/>
          </a:p>
          <a:p>
            <a:endParaRPr lang="en-US" dirty="0"/>
          </a:p>
        </p:txBody>
      </p:sp>
      <p:pic>
        <p:nvPicPr>
          <p:cNvPr id="6"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3048" y="205251"/>
            <a:ext cx="2264286" cy="1496731"/>
          </a:xfrm>
          <a:prstGeom prst="rect">
            <a:avLst/>
          </a:prstGeom>
        </p:spPr>
      </p:pic>
    </p:spTree>
    <p:extLst>
      <p:ext uri="{BB962C8B-B14F-4D97-AF65-F5344CB8AC3E}">
        <p14:creationId xmlns:p14="http://schemas.microsoft.com/office/powerpoint/2010/main" val="14303671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51579" y="191871"/>
            <a:ext cx="9603275" cy="1049235"/>
          </a:xfrm>
        </p:spPr>
        <p:txBody>
          <a:bodyPr>
            <a:normAutofit fontScale="90000"/>
          </a:bodyPr>
          <a:lstStyle/>
          <a:p>
            <a:pPr algn="ctr"/>
            <a:r>
              <a:rPr lang="en-US" sz="2900" dirty="0" smtClean="0"/>
              <a:t>Step 2:  Development Stage</a:t>
            </a:r>
            <a:br>
              <a:rPr lang="en-US" sz="2900" dirty="0" smtClean="0"/>
            </a:br>
            <a:r>
              <a:rPr lang="en-US" dirty="0" smtClean="0"/>
              <a:t/>
            </a:r>
            <a:br>
              <a:rPr lang="en-US" dirty="0" smtClean="0"/>
            </a:br>
            <a:r>
              <a:rPr lang="en-US" sz="1800" dirty="0" smtClean="0"/>
              <a:t>research, draft and edit </a:t>
            </a:r>
            <a:endParaRPr lang="en-US" sz="1800" dirty="0"/>
          </a:p>
        </p:txBody>
      </p:sp>
      <p:sp>
        <p:nvSpPr>
          <p:cNvPr id="5" name="Content Placeholder 4"/>
          <p:cNvSpPr>
            <a:spLocks noGrp="1"/>
          </p:cNvSpPr>
          <p:nvPr>
            <p:ph idx="1"/>
          </p:nvPr>
        </p:nvSpPr>
        <p:spPr>
          <a:xfrm>
            <a:off x="1344169" y="1874520"/>
            <a:ext cx="9710686" cy="3986784"/>
          </a:xfrm>
        </p:spPr>
        <p:txBody>
          <a:bodyPr>
            <a:normAutofit/>
          </a:bodyPr>
          <a:lstStyle/>
          <a:p>
            <a:pPr>
              <a:lnSpc>
                <a:spcPct val="100000"/>
              </a:lnSpc>
            </a:pPr>
            <a:r>
              <a:rPr lang="en-US" dirty="0" smtClean="0"/>
              <a:t>OGC/AP </a:t>
            </a:r>
            <a:r>
              <a:rPr lang="en-US" dirty="0"/>
              <a:t>and the Proponent/Policy Owner(s) work together throughout </a:t>
            </a:r>
            <a:r>
              <a:rPr lang="en-US" dirty="0" smtClean="0"/>
              <a:t>the entire drafting </a:t>
            </a:r>
            <a:r>
              <a:rPr lang="en-US" dirty="0"/>
              <a:t>and editing process</a:t>
            </a:r>
            <a:r>
              <a:rPr lang="en-US" dirty="0" smtClean="0"/>
              <a:t>. Oftentimes</a:t>
            </a:r>
            <a:r>
              <a:rPr lang="en-US" dirty="0"/>
              <a:t>, a policy working group will be formed with representatives of stakeholder groups and subject matter experts</a:t>
            </a:r>
            <a:r>
              <a:rPr lang="en-US" dirty="0" smtClean="0"/>
              <a:t>.</a:t>
            </a:r>
          </a:p>
          <a:p>
            <a:pPr marL="0" indent="0">
              <a:lnSpc>
                <a:spcPct val="100000"/>
              </a:lnSpc>
              <a:buNone/>
            </a:pPr>
            <a:endParaRPr lang="en-US" sz="800" dirty="0" smtClean="0"/>
          </a:p>
          <a:p>
            <a:pPr>
              <a:lnSpc>
                <a:spcPct val="100000"/>
              </a:lnSpc>
            </a:pPr>
            <a:r>
              <a:rPr lang="en-US" dirty="0"/>
              <a:t>Develop the guidelines, procedures and all necessary forms that are required to implement the policy.</a:t>
            </a:r>
            <a:endParaRPr lang="en-US" dirty="0" smtClean="0"/>
          </a:p>
          <a:p>
            <a:pPr>
              <a:lnSpc>
                <a:spcPct val="100000"/>
              </a:lnSpc>
            </a:pPr>
            <a:endParaRPr lang="en-US" sz="800" dirty="0" smtClean="0"/>
          </a:p>
          <a:p>
            <a:pPr>
              <a:lnSpc>
                <a:spcPct val="100000"/>
              </a:lnSpc>
            </a:pPr>
            <a:r>
              <a:rPr lang="en-US" dirty="0" smtClean="0"/>
              <a:t>OGC/AP </a:t>
            </a:r>
            <a:r>
              <a:rPr lang="en-US" dirty="0"/>
              <a:t>will research the laws, regulations and existing policies that impact the proposed measure and will assist in drafting the policy document</a:t>
            </a:r>
            <a:r>
              <a:rPr lang="en-US" dirty="0" smtClean="0"/>
              <a:t>.</a:t>
            </a:r>
          </a:p>
          <a:p>
            <a:pPr marL="0" indent="0">
              <a:lnSpc>
                <a:spcPct val="100000"/>
              </a:lnSpc>
              <a:buNone/>
            </a:pPr>
            <a:endParaRPr lang="en-US" sz="800" dirty="0" smtClean="0"/>
          </a:p>
          <a:p>
            <a:pPr>
              <a:lnSpc>
                <a:spcPct val="100000"/>
              </a:lnSpc>
            </a:pPr>
            <a:r>
              <a:rPr lang="en-US" dirty="0" smtClean="0"/>
              <a:t>After initial </a:t>
            </a:r>
            <a:r>
              <a:rPr lang="en-US" dirty="0"/>
              <a:t>legal review by </a:t>
            </a:r>
            <a:r>
              <a:rPr lang="en-US" dirty="0" smtClean="0"/>
              <a:t>OGC, the draft will then be presented to the stakeholder for any input</a:t>
            </a:r>
            <a:r>
              <a:rPr lang="en-US" dirty="0"/>
              <a:t>.</a:t>
            </a:r>
          </a:p>
        </p:txBody>
      </p:sp>
    </p:spTree>
    <p:extLst>
      <p:ext uri="{BB962C8B-B14F-4D97-AF65-F5344CB8AC3E}">
        <p14:creationId xmlns:p14="http://schemas.microsoft.com/office/powerpoint/2010/main" val="36681534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579</TotalTime>
  <Words>1070</Words>
  <Application>Microsoft Office PowerPoint</Application>
  <PresentationFormat>Widescreen</PresentationFormat>
  <Paragraphs>112</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Gill Sans MT</vt:lpstr>
      <vt:lpstr>Gallery</vt:lpstr>
      <vt:lpstr>Colorado state university-pueblo   policy and administration (PA)</vt:lpstr>
      <vt:lpstr>CREATING University Policies Phase 1:  proposal, development and approval</vt:lpstr>
      <vt:lpstr>Step 1: The proposal </vt:lpstr>
      <vt:lpstr>PowerPoint Presentation</vt:lpstr>
      <vt:lpstr>PowerPoint Presentation</vt:lpstr>
      <vt:lpstr>PowerPoint Presentation</vt:lpstr>
      <vt:lpstr>PowerPoint Presentation</vt:lpstr>
      <vt:lpstr>   Getting the Green Light </vt:lpstr>
      <vt:lpstr>Step 2:  Development Stage  research, draft and edit </vt:lpstr>
      <vt:lpstr>Stakeholder input  review and comment</vt:lpstr>
      <vt:lpstr>Step 3: Approval   </vt:lpstr>
      <vt:lpstr>Phase 2:  implementation</vt:lpstr>
      <vt:lpstr>Step 1:  Communicate</vt:lpstr>
      <vt:lpstr>Step 2: Develop</vt:lpstr>
      <vt:lpstr>Step 3: educate</vt:lpstr>
      <vt:lpstr>PHASE 3: MONITORING AND ENFORCEMENT</vt:lpstr>
      <vt:lpstr>Final phase: review</vt:lpstr>
      <vt:lpstr>fast track -only used with existing policies-</vt:lpstr>
      <vt:lpstr>Emergency Policy</vt:lpstr>
      <vt:lpstr>Points of contact  for any questions</vt:lpstr>
    </vt:vector>
  </TitlesOfParts>
  <Company>Colorado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Colorado state university-pueblo policy and compliance</dc:title>
  <dc:creator>Kegans,Cecil</dc:creator>
  <cp:lastModifiedBy>Kegans, Cecil</cp:lastModifiedBy>
  <cp:revision>60</cp:revision>
  <cp:lastPrinted>2018-09-04T18:39:41Z</cp:lastPrinted>
  <dcterms:created xsi:type="dcterms:W3CDTF">2018-09-03T18:32:05Z</dcterms:created>
  <dcterms:modified xsi:type="dcterms:W3CDTF">2018-09-26T18:50:47Z</dcterms:modified>
</cp:coreProperties>
</file>