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34"/>
  </p:notesMasterIdLst>
  <p:handoutMasterIdLst>
    <p:handoutMasterId r:id="rId35"/>
  </p:handoutMasterIdLst>
  <p:sldIdLst>
    <p:sldId id="356" r:id="rId2"/>
    <p:sldId id="361" r:id="rId3"/>
    <p:sldId id="360" r:id="rId4"/>
    <p:sldId id="369" r:id="rId5"/>
    <p:sldId id="362" r:id="rId6"/>
    <p:sldId id="340" r:id="rId7"/>
    <p:sldId id="305" r:id="rId8"/>
    <p:sldId id="313" r:id="rId9"/>
    <p:sldId id="346" r:id="rId10"/>
    <p:sldId id="372" r:id="rId11"/>
    <p:sldId id="373" r:id="rId12"/>
    <p:sldId id="374" r:id="rId13"/>
    <p:sldId id="347" r:id="rId14"/>
    <p:sldId id="314" r:id="rId15"/>
    <p:sldId id="315" r:id="rId16"/>
    <p:sldId id="319" r:id="rId17"/>
    <p:sldId id="363" r:id="rId18"/>
    <p:sldId id="317" r:id="rId19"/>
    <p:sldId id="364" r:id="rId20"/>
    <p:sldId id="365" r:id="rId21"/>
    <p:sldId id="358" r:id="rId22"/>
    <p:sldId id="367" r:id="rId23"/>
    <p:sldId id="366" r:id="rId24"/>
    <p:sldId id="318" r:id="rId25"/>
    <p:sldId id="368" r:id="rId26"/>
    <p:sldId id="370" r:id="rId27"/>
    <p:sldId id="371" r:id="rId28"/>
    <p:sldId id="321" r:id="rId29"/>
    <p:sldId id="322" r:id="rId30"/>
    <p:sldId id="323" r:id="rId31"/>
    <p:sldId id="303" r:id="rId32"/>
    <p:sldId id="283" r:id="rId33"/>
  </p:sldIdLst>
  <p:sldSz cx="9144000" cy="6858000" type="screen4x3"/>
  <p:notesSz cx="7023100" cy="9309100"/>
  <p:defaultTextStyle>
    <a:defPPr>
      <a:defRPr lang="en-US"/>
    </a:defPPr>
    <a:lvl1pPr algn="l" rtl="0" fontAlgn="base">
      <a:spcBef>
        <a:spcPct val="0"/>
      </a:spcBef>
      <a:spcAft>
        <a:spcPct val="0"/>
      </a:spcAft>
      <a:defRPr sz="3800" b="1" kern="1200">
        <a:solidFill>
          <a:schemeClr val="tx2"/>
        </a:solidFill>
        <a:latin typeface="Garamond" pitchFamily="18" charset="0"/>
        <a:ea typeface="+mn-ea"/>
        <a:cs typeface="+mn-cs"/>
      </a:defRPr>
    </a:lvl1pPr>
    <a:lvl2pPr marL="457200" algn="l" rtl="0" fontAlgn="base">
      <a:spcBef>
        <a:spcPct val="0"/>
      </a:spcBef>
      <a:spcAft>
        <a:spcPct val="0"/>
      </a:spcAft>
      <a:defRPr sz="3800" b="1" kern="1200">
        <a:solidFill>
          <a:schemeClr val="tx2"/>
        </a:solidFill>
        <a:latin typeface="Garamond" pitchFamily="18" charset="0"/>
        <a:ea typeface="+mn-ea"/>
        <a:cs typeface="+mn-cs"/>
      </a:defRPr>
    </a:lvl2pPr>
    <a:lvl3pPr marL="914400" algn="l" rtl="0" fontAlgn="base">
      <a:spcBef>
        <a:spcPct val="0"/>
      </a:spcBef>
      <a:spcAft>
        <a:spcPct val="0"/>
      </a:spcAft>
      <a:defRPr sz="3800" b="1" kern="1200">
        <a:solidFill>
          <a:schemeClr val="tx2"/>
        </a:solidFill>
        <a:latin typeface="Garamond" pitchFamily="18" charset="0"/>
        <a:ea typeface="+mn-ea"/>
        <a:cs typeface="+mn-cs"/>
      </a:defRPr>
    </a:lvl3pPr>
    <a:lvl4pPr marL="1371600" algn="l" rtl="0" fontAlgn="base">
      <a:spcBef>
        <a:spcPct val="0"/>
      </a:spcBef>
      <a:spcAft>
        <a:spcPct val="0"/>
      </a:spcAft>
      <a:defRPr sz="3800" b="1" kern="1200">
        <a:solidFill>
          <a:schemeClr val="tx2"/>
        </a:solidFill>
        <a:latin typeface="Garamond" pitchFamily="18" charset="0"/>
        <a:ea typeface="+mn-ea"/>
        <a:cs typeface="+mn-cs"/>
      </a:defRPr>
    </a:lvl4pPr>
    <a:lvl5pPr marL="1828800" algn="l" rtl="0" fontAlgn="base">
      <a:spcBef>
        <a:spcPct val="0"/>
      </a:spcBef>
      <a:spcAft>
        <a:spcPct val="0"/>
      </a:spcAft>
      <a:defRPr sz="3800" b="1" kern="1200">
        <a:solidFill>
          <a:schemeClr val="tx2"/>
        </a:solidFill>
        <a:latin typeface="Garamond" pitchFamily="18" charset="0"/>
        <a:ea typeface="+mn-ea"/>
        <a:cs typeface="+mn-cs"/>
      </a:defRPr>
    </a:lvl5pPr>
    <a:lvl6pPr marL="2286000" algn="l" defTabSz="914400" rtl="0" eaLnBrk="1" latinLnBrk="0" hangingPunct="1">
      <a:defRPr sz="3800" b="1" kern="1200">
        <a:solidFill>
          <a:schemeClr val="tx2"/>
        </a:solidFill>
        <a:latin typeface="Garamond" pitchFamily="18" charset="0"/>
        <a:ea typeface="+mn-ea"/>
        <a:cs typeface="+mn-cs"/>
      </a:defRPr>
    </a:lvl6pPr>
    <a:lvl7pPr marL="2743200" algn="l" defTabSz="914400" rtl="0" eaLnBrk="1" latinLnBrk="0" hangingPunct="1">
      <a:defRPr sz="3800" b="1" kern="1200">
        <a:solidFill>
          <a:schemeClr val="tx2"/>
        </a:solidFill>
        <a:latin typeface="Garamond" pitchFamily="18" charset="0"/>
        <a:ea typeface="+mn-ea"/>
        <a:cs typeface="+mn-cs"/>
      </a:defRPr>
    </a:lvl7pPr>
    <a:lvl8pPr marL="3200400" algn="l" defTabSz="914400" rtl="0" eaLnBrk="1" latinLnBrk="0" hangingPunct="1">
      <a:defRPr sz="3800" b="1" kern="1200">
        <a:solidFill>
          <a:schemeClr val="tx2"/>
        </a:solidFill>
        <a:latin typeface="Garamond" pitchFamily="18" charset="0"/>
        <a:ea typeface="+mn-ea"/>
        <a:cs typeface="+mn-cs"/>
      </a:defRPr>
    </a:lvl8pPr>
    <a:lvl9pPr marL="3657600" algn="l" defTabSz="914400" rtl="0" eaLnBrk="1" latinLnBrk="0" hangingPunct="1">
      <a:defRPr sz="3800" b="1" kern="1200">
        <a:solidFill>
          <a:schemeClr val="tx2"/>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2AC"/>
    <a:srgbClr val="003399"/>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4" autoAdjust="0"/>
  </p:normalViewPr>
  <p:slideViewPr>
    <p:cSldViewPr>
      <p:cViewPr>
        <p:scale>
          <a:sx n="75" d="100"/>
          <a:sy n="75" d="100"/>
        </p:scale>
        <p:origin x="-1014" y="-66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defRPr sz="1200" b="0" dirty="0">
                <a:solidFill>
                  <a:schemeClr val="tx1"/>
                </a:solidFill>
                <a:latin typeface="Arial" charset="0"/>
              </a:defRPr>
            </a:lvl1pPr>
          </a:lstStyle>
          <a:p>
            <a:pPr>
              <a:defRPr/>
            </a:pPr>
            <a:endParaRPr lang="en-US"/>
          </a:p>
        </p:txBody>
      </p:sp>
      <p:sp>
        <p:nvSpPr>
          <p:cNvPr id="8089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lgn="r">
              <a:defRPr sz="1200" b="0" dirty="0">
                <a:solidFill>
                  <a:schemeClr val="tx1"/>
                </a:solidFill>
                <a:latin typeface="Arial" charset="0"/>
              </a:defRPr>
            </a:lvl1pPr>
          </a:lstStyle>
          <a:p>
            <a:pPr>
              <a:defRPr/>
            </a:pPr>
            <a:endParaRPr lang="en-US"/>
          </a:p>
        </p:txBody>
      </p:sp>
      <p:sp>
        <p:nvSpPr>
          <p:cNvPr id="8090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defRPr sz="1200" b="0" dirty="0">
                <a:solidFill>
                  <a:schemeClr val="tx1"/>
                </a:solidFill>
                <a:latin typeface="Arial" charset="0"/>
              </a:defRPr>
            </a:lvl1pPr>
          </a:lstStyle>
          <a:p>
            <a:pPr>
              <a:defRPr/>
            </a:pPr>
            <a:endParaRPr lang="en-US"/>
          </a:p>
        </p:txBody>
      </p:sp>
      <p:sp>
        <p:nvSpPr>
          <p:cNvPr id="8090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lgn="r">
              <a:defRPr sz="1200" b="0">
                <a:solidFill>
                  <a:schemeClr val="tx1"/>
                </a:solidFill>
                <a:latin typeface="Arial" charset="0"/>
              </a:defRPr>
            </a:lvl1pPr>
          </a:lstStyle>
          <a:p>
            <a:pPr>
              <a:defRPr/>
            </a:pPr>
            <a:fld id="{A03BC2A2-3446-423E-BC16-AF7AC393F08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defRPr sz="1200" b="0" dirty="0">
                <a:solidFill>
                  <a:schemeClr val="tx1"/>
                </a:solidFill>
                <a:latin typeface="Arial" charset="0"/>
              </a:defRPr>
            </a:lvl1pPr>
          </a:lstStyle>
          <a:p>
            <a:pPr>
              <a:defRPr/>
            </a:pPr>
            <a:endParaRPr lang="en-US"/>
          </a:p>
        </p:txBody>
      </p:sp>
      <p:sp>
        <p:nvSpPr>
          <p:cNvPr id="164867"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lgn="r">
              <a:defRPr sz="1200" b="0" dirty="0">
                <a:solidFill>
                  <a:schemeClr val="tx1"/>
                </a:solidFill>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164869" name="Rectangle 5"/>
          <p:cNvSpPr>
            <a:spLocks noGrp="1" noChangeArrowheads="1"/>
          </p:cNvSpPr>
          <p:nvPr>
            <p:ph type="body" sz="quarter" idx="3"/>
          </p:nvPr>
        </p:nvSpPr>
        <p:spPr bwMode="auto">
          <a:xfrm>
            <a:off x="703263" y="4422775"/>
            <a:ext cx="5616575" cy="4187825"/>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4870"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defRPr sz="1200" b="0" dirty="0">
                <a:solidFill>
                  <a:schemeClr val="tx1"/>
                </a:solidFill>
                <a:latin typeface="Arial" charset="0"/>
              </a:defRPr>
            </a:lvl1pPr>
          </a:lstStyle>
          <a:p>
            <a:pPr>
              <a:defRPr/>
            </a:pPr>
            <a:endParaRPr lang="en-US"/>
          </a:p>
        </p:txBody>
      </p:sp>
      <p:sp>
        <p:nvSpPr>
          <p:cNvPr id="164871"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lgn="r">
              <a:defRPr sz="1200" b="0">
                <a:solidFill>
                  <a:schemeClr val="tx1"/>
                </a:solidFill>
                <a:latin typeface="Arial" charset="0"/>
              </a:defRPr>
            </a:lvl1pPr>
          </a:lstStyle>
          <a:p>
            <a:pPr>
              <a:defRPr/>
            </a:pPr>
            <a:fld id="{B070BCF1-A4F2-45A7-B0AB-370E46919CD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354FD470-93AF-4F87-8C3E-B8A323F79930}" type="slidenum">
              <a:rPr lang="en-US" smtClean="0"/>
              <a:pPr/>
              <a:t>14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smtClean="0"/>
          </a:p>
        </p:txBody>
      </p:sp>
      <p:sp>
        <p:nvSpPr>
          <p:cNvPr id="40964" name="Slide Number Placeholder 3"/>
          <p:cNvSpPr>
            <a:spLocks noGrp="1"/>
          </p:cNvSpPr>
          <p:nvPr>
            <p:ph type="sldNum" sz="quarter" idx="5"/>
          </p:nvPr>
        </p:nvSpPr>
        <p:spPr>
          <a:noFill/>
        </p:spPr>
        <p:txBody>
          <a:bodyPr/>
          <a:lstStyle/>
          <a:p>
            <a:fld id="{E6C4D6DB-F690-4289-A0D2-2650E2E971C8}" type="slidenum">
              <a:rPr lang="en-US" smtClean="0"/>
              <a:pPr/>
              <a:t>18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dirty="0"/>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dirty="0"/>
          </a:p>
        </p:txBody>
      </p:sp>
      <p:pic>
        <p:nvPicPr>
          <p:cNvPr id="6" name="Picture 9" descr="logo"/>
          <p:cNvPicPr>
            <a:picLocks noChangeAspect="1" noChangeArrowheads="1"/>
          </p:cNvPicPr>
          <p:nvPr userDrawn="1"/>
        </p:nvPicPr>
        <p:blipFill>
          <a:blip r:embed="rId2" cstate="print"/>
          <a:srcRect/>
          <a:stretch>
            <a:fillRect/>
          </a:stretch>
        </p:blipFill>
        <p:spPr bwMode="auto">
          <a:xfrm>
            <a:off x="6477000" y="304800"/>
            <a:ext cx="1876425" cy="1030288"/>
          </a:xfrm>
          <a:prstGeom prst="rect">
            <a:avLst/>
          </a:prstGeom>
          <a:noFill/>
          <a:ln w="9525">
            <a:noFill/>
            <a:miter lim="800000"/>
            <a:headEnd/>
            <a:tailEnd/>
          </a:ln>
        </p:spPr>
      </p:pic>
      <p:sp>
        <p:nvSpPr>
          <p:cNvPr id="7" name="Line 10"/>
          <p:cNvSpPr>
            <a:spLocks noChangeShapeType="1"/>
          </p:cNvSpPr>
          <p:nvPr userDrawn="1"/>
        </p:nvSpPr>
        <p:spPr bwMode="auto">
          <a:xfrm>
            <a:off x="457200" y="1447800"/>
            <a:ext cx="8305800" cy="0"/>
          </a:xfrm>
          <a:prstGeom prst="line">
            <a:avLst/>
          </a:prstGeom>
          <a:noFill/>
          <a:ln w="76200">
            <a:solidFill>
              <a:schemeClr val="bg2"/>
            </a:solidFill>
            <a:round/>
            <a:headEnd/>
            <a:tailEnd/>
          </a:ln>
          <a:effectLst/>
        </p:spPr>
        <p:txBody>
          <a:bodyPr/>
          <a:lstStyle/>
          <a:p>
            <a:pPr>
              <a:defRPr/>
            </a:pPr>
            <a:endParaRPr lang="en-US" dirty="0"/>
          </a:p>
        </p:txBody>
      </p:sp>
      <p:sp>
        <p:nvSpPr>
          <p:cNvPr id="6144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8" name="Rectangle 4"/>
          <p:cNvSpPr>
            <a:spLocks noGrp="1" noChangeArrowheads="1"/>
          </p:cNvSpPr>
          <p:nvPr>
            <p:ph type="dt" sz="half" idx="10"/>
          </p:nvPr>
        </p:nvSpPr>
        <p:spPr/>
        <p:txBody>
          <a:bodyPr/>
          <a:lstStyle>
            <a:lvl1pPr>
              <a:defRPr dirty="0"/>
            </a:lvl1pPr>
          </a:lstStyle>
          <a:p>
            <a:pPr>
              <a:defRPr/>
            </a:pPr>
            <a:endParaRPr lang="en-US" altLang="en-US"/>
          </a:p>
        </p:txBody>
      </p:sp>
      <p:sp>
        <p:nvSpPr>
          <p:cNvPr id="9" name="Rectangle 5"/>
          <p:cNvSpPr>
            <a:spLocks noGrp="1" noChangeArrowheads="1"/>
          </p:cNvSpPr>
          <p:nvPr>
            <p:ph type="ftr" sz="quarter" idx="11"/>
          </p:nvPr>
        </p:nvSpPr>
        <p:spPr>
          <a:xfrm>
            <a:off x="3124200" y="6243638"/>
            <a:ext cx="2895600" cy="457200"/>
          </a:xfrm>
        </p:spPr>
        <p:txBody>
          <a:bodyPr/>
          <a:lstStyle>
            <a:lvl1pPr>
              <a:defRPr dirty="0"/>
            </a:lvl1pPr>
          </a:lstStyle>
          <a:p>
            <a:pPr>
              <a:defRPr/>
            </a:pPr>
            <a:endParaRPr lang="en-US" altLang="en-US"/>
          </a:p>
        </p:txBody>
      </p:sp>
      <p:sp>
        <p:nvSpPr>
          <p:cNvPr id="10" name="Rectangle 6"/>
          <p:cNvSpPr>
            <a:spLocks noGrp="1" noChangeArrowheads="1"/>
          </p:cNvSpPr>
          <p:nvPr>
            <p:ph type="sldNum" sz="quarter" idx="12"/>
          </p:nvPr>
        </p:nvSpPr>
        <p:spPr/>
        <p:txBody>
          <a:bodyPr/>
          <a:lstStyle>
            <a:lvl1pPr>
              <a:defRPr/>
            </a:lvl1pPr>
          </a:lstStyle>
          <a:p>
            <a:pPr>
              <a:defRPr/>
            </a:pPr>
            <a:fld id="{4A7EFE1A-59C5-44EC-A793-86CFFF775551}"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F5C9F2-9FAA-4D99-8B67-F1D03974DA11}"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AE0194-7C18-4CA0-89E2-C5C1271939D9}"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11EBC7-4DB2-4DC5-AD90-1FADE012D46E}"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956CEE-EBD6-466E-BE5C-D4D5638729ED}"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F104C7D-0C17-4009-9D7E-0961F3051575}"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5A28D73-E40F-419E-8DBD-36011532D133}"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C3959D3-70AC-4377-B1C2-82C8310BD78A}"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97CBA6A-0DA6-46DD-97B0-E6F19F34F8C7}"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936E22C-FD39-4620-80AD-DF4F33E967D8}"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A5C36EC-4FC5-407E-85A9-935256F71B10}"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4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dirty="0">
                <a:solidFill>
                  <a:schemeClr val="tx1"/>
                </a:solidFill>
              </a:defRPr>
            </a:lvl1pPr>
          </a:lstStyle>
          <a:p>
            <a:pPr>
              <a:defRPr/>
            </a:pPr>
            <a:endParaRPr lang="en-US" alt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dirty="0">
                <a:solidFill>
                  <a:schemeClr val="tx1"/>
                </a:solidFill>
              </a:defRPr>
            </a:lvl1pPr>
          </a:lstStyle>
          <a:p>
            <a:pPr>
              <a:defRPr/>
            </a:pPr>
            <a:endParaRPr lang="en-US" altLang="en-US"/>
          </a:p>
        </p:txBody>
      </p:sp>
      <p:sp>
        <p:nvSpPr>
          <p:cNvPr id="6042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21E5C34F-5683-40A4-980D-9E5F6157F1CB}" type="slidenum">
              <a:rPr lang="en-US" altLang="en-US"/>
              <a:pPr>
                <a:defRPr/>
              </a:pPr>
              <a:t>‹#›</a:t>
            </a:fld>
            <a:endParaRPr lang="en-US" altLang="en-US" dirty="0"/>
          </a:p>
        </p:txBody>
      </p:sp>
      <p:sp>
        <p:nvSpPr>
          <p:cNvPr id="6042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dirty="0"/>
          </a:p>
        </p:txBody>
      </p:sp>
      <p:sp>
        <p:nvSpPr>
          <p:cNvPr id="6042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dirty="0"/>
          </a:p>
        </p:txBody>
      </p:sp>
      <p:sp>
        <p:nvSpPr>
          <p:cNvPr id="60426" name="Line 10"/>
          <p:cNvSpPr>
            <a:spLocks noChangeShapeType="1"/>
          </p:cNvSpPr>
          <p:nvPr userDrawn="1"/>
        </p:nvSpPr>
        <p:spPr bwMode="auto">
          <a:xfrm>
            <a:off x="457200" y="1447800"/>
            <a:ext cx="8305800" cy="0"/>
          </a:xfrm>
          <a:prstGeom prst="line">
            <a:avLst/>
          </a:prstGeom>
          <a:noFill/>
          <a:ln w="76200">
            <a:solidFill>
              <a:schemeClr val="accent1"/>
            </a:solidFill>
            <a:round/>
            <a:headEnd/>
            <a:tailEnd/>
          </a:ln>
          <a:effectLst/>
        </p:spPr>
        <p:txBody>
          <a:bodyPr/>
          <a:lstStyle/>
          <a:p>
            <a:pPr>
              <a:defRPr/>
            </a:pPr>
            <a:endParaRPr lang="en-US" dirty="0"/>
          </a:p>
        </p:txBody>
      </p:sp>
      <p:pic>
        <p:nvPicPr>
          <p:cNvPr id="1034" name="Picture 13" descr="csu3"/>
          <p:cNvPicPr>
            <a:picLocks noChangeAspect="1" noChangeArrowheads="1"/>
          </p:cNvPicPr>
          <p:nvPr userDrawn="1"/>
        </p:nvPicPr>
        <p:blipFill>
          <a:blip r:embed="rId13" cstate="print"/>
          <a:srcRect/>
          <a:stretch>
            <a:fillRect/>
          </a:stretch>
        </p:blipFill>
        <p:spPr bwMode="auto">
          <a:xfrm>
            <a:off x="6477000" y="381000"/>
            <a:ext cx="2243138" cy="992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3"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iming>
    <p:tnLst>
      <p:par>
        <p:cTn id="1" dur="indefinite" restart="never" nodeType="tmRoot"/>
      </p:par>
    </p:tnLst>
  </p:timing>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Garamond" pitchFamily="18" charset="0"/>
        </a:defRPr>
      </a:lvl2pPr>
      <a:lvl3pPr algn="l" rtl="0" eaLnBrk="0" fontAlgn="base" hangingPunct="0">
        <a:spcBef>
          <a:spcPct val="0"/>
        </a:spcBef>
        <a:spcAft>
          <a:spcPct val="0"/>
        </a:spcAft>
        <a:defRPr sz="4200" b="1">
          <a:solidFill>
            <a:schemeClr val="tx2"/>
          </a:solidFill>
          <a:latin typeface="Garamond" pitchFamily="18" charset="0"/>
        </a:defRPr>
      </a:lvl3pPr>
      <a:lvl4pPr algn="l" rtl="0" eaLnBrk="0" fontAlgn="base" hangingPunct="0">
        <a:spcBef>
          <a:spcPct val="0"/>
        </a:spcBef>
        <a:spcAft>
          <a:spcPct val="0"/>
        </a:spcAft>
        <a:defRPr sz="4200" b="1">
          <a:solidFill>
            <a:schemeClr val="tx2"/>
          </a:solidFill>
          <a:latin typeface="Garamond" pitchFamily="18" charset="0"/>
        </a:defRPr>
      </a:lvl4pPr>
      <a:lvl5pPr algn="l" rtl="0" eaLnBrk="0" fontAlgn="base" hangingPunct="0">
        <a:spcBef>
          <a:spcPct val="0"/>
        </a:spcBef>
        <a:spcAft>
          <a:spcPct val="0"/>
        </a:spcAft>
        <a:defRPr sz="4200" b="1">
          <a:solidFill>
            <a:schemeClr val="tx2"/>
          </a:solidFill>
          <a:latin typeface="Garamond" pitchFamily="18" charset="0"/>
        </a:defRPr>
      </a:lvl5pPr>
      <a:lvl6pPr marL="457200" algn="l" rtl="0" fontAlgn="base">
        <a:spcBef>
          <a:spcPct val="0"/>
        </a:spcBef>
        <a:spcAft>
          <a:spcPct val="0"/>
        </a:spcAft>
        <a:defRPr sz="4200" b="1">
          <a:solidFill>
            <a:schemeClr val="tx2"/>
          </a:solidFill>
          <a:latin typeface="Garamond" pitchFamily="18" charset="0"/>
        </a:defRPr>
      </a:lvl6pPr>
      <a:lvl7pPr marL="914400" algn="l" rtl="0" fontAlgn="base">
        <a:spcBef>
          <a:spcPct val="0"/>
        </a:spcBef>
        <a:spcAft>
          <a:spcPct val="0"/>
        </a:spcAft>
        <a:defRPr sz="4200" b="1">
          <a:solidFill>
            <a:schemeClr val="tx2"/>
          </a:solidFill>
          <a:latin typeface="Garamond" pitchFamily="18" charset="0"/>
        </a:defRPr>
      </a:lvl7pPr>
      <a:lvl8pPr marL="1371600" algn="l" rtl="0" fontAlgn="base">
        <a:spcBef>
          <a:spcPct val="0"/>
        </a:spcBef>
        <a:spcAft>
          <a:spcPct val="0"/>
        </a:spcAft>
        <a:defRPr sz="4200" b="1">
          <a:solidFill>
            <a:schemeClr val="tx2"/>
          </a:solidFill>
          <a:latin typeface="Garamond" pitchFamily="18" charset="0"/>
        </a:defRPr>
      </a:lvl8pPr>
      <a:lvl9pPr marL="1828800" algn="l" rtl="0" fontAlgn="base">
        <a:spcBef>
          <a:spcPct val="0"/>
        </a:spcBef>
        <a:spcAft>
          <a:spcPct val="0"/>
        </a:spcAft>
        <a:defRPr sz="42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Joshua.Zugish@colostate.edu" TargetMode="External"/><Relationship Id="rId2" Type="http://schemas.openxmlformats.org/officeDocument/2006/relationships/hyperlink" Target="mailto:Michael.Nosler@colostate.edu"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algn="ctr">
              <a:defRPr/>
            </a:pPr>
            <a:r>
              <a:rPr lang="en-US" sz="2500" dirty="0" smtClean="0"/>
              <a:t/>
            </a:r>
            <a:br>
              <a:rPr lang="en-US" sz="2500" dirty="0" smtClean="0"/>
            </a:br>
            <a:endParaRPr lang="en-US" sz="2000" b="0" dirty="0" smtClean="0">
              <a:solidFill>
                <a:srgbClr val="000066"/>
              </a:solidFill>
              <a:latin typeface="+mn-lt"/>
            </a:endParaRPr>
          </a:p>
        </p:txBody>
      </p:sp>
      <p:pic>
        <p:nvPicPr>
          <p:cNvPr id="3075"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pic>
        <p:nvPicPr>
          <p:cNvPr id="3076" name="Picture 3" descr="Scales of Justice.gif"/>
          <p:cNvPicPr>
            <a:picLocks noGrp="1" noChangeAspect="1"/>
          </p:cNvPicPr>
          <p:nvPr>
            <p:ph idx="1"/>
          </p:nvPr>
        </p:nvPicPr>
        <p:blipFill>
          <a:blip r:embed="rId3" cstate="print"/>
          <a:srcRect/>
          <a:stretch>
            <a:fillRect/>
          </a:stretch>
        </p:blipFill>
        <p:spPr>
          <a:xfrm>
            <a:off x="7543800" y="4876800"/>
            <a:ext cx="1138238" cy="1143000"/>
          </a:xfrm>
          <a:noFill/>
        </p:spPr>
      </p:pic>
      <p:sp>
        <p:nvSpPr>
          <p:cNvPr id="7" name="Rectangle 6"/>
          <p:cNvSpPr/>
          <p:nvPr/>
        </p:nvSpPr>
        <p:spPr>
          <a:xfrm>
            <a:off x="457200" y="1524000"/>
            <a:ext cx="8305800" cy="4555093"/>
          </a:xfrm>
          <a:prstGeom prst="rect">
            <a:avLst/>
          </a:prstGeom>
        </p:spPr>
        <p:txBody>
          <a:bodyPr wrap="square">
            <a:spAutoFit/>
          </a:bodyPr>
          <a:lstStyle/>
          <a:p>
            <a:pPr algn="ctr"/>
            <a:r>
              <a:rPr lang="en-US" sz="3400" i="1" dirty="0" smtClean="0"/>
              <a:t>An Overview of the Jeanne </a:t>
            </a:r>
            <a:r>
              <a:rPr lang="en-US" sz="3400" i="1" dirty="0" err="1" smtClean="0"/>
              <a:t>Clery</a:t>
            </a:r>
            <a:r>
              <a:rPr lang="en-US" sz="3400" i="1" dirty="0" smtClean="0"/>
              <a:t/>
            </a:r>
            <a:br>
              <a:rPr lang="en-US" sz="3400" i="1" dirty="0" smtClean="0"/>
            </a:br>
            <a:r>
              <a:rPr lang="en-US" sz="3400" i="1" dirty="0" smtClean="0"/>
              <a:t>Disclosure of Campus Security Policy</a:t>
            </a:r>
            <a:br>
              <a:rPr lang="en-US" sz="3400" i="1" dirty="0" smtClean="0"/>
            </a:br>
            <a:r>
              <a:rPr lang="en-US" sz="3400" i="1" dirty="0" smtClean="0"/>
              <a:t> and Campus Crime Statistics </a:t>
            </a:r>
            <a:r>
              <a:rPr lang="en-US" sz="3400" i="1" dirty="0" smtClean="0"/>
              <a:t>Act and the Higher Education Opportunity Act  </a:t>
            </a:r>
            <a:r>
              <a:rPr lang="en-US" sz="3400" i="1" dirty="0" smtClean="0"/>
              <a:t/>
            </a:r>
            <a:br>
              <a:rPr lang="en-US" sz="3400" i="1" dirty="0" smtClean="0"/>
            </a:br>
            <a:endParaRPr lang="en-US" sz="3400" i="1" dirty="0" smtClean="0"/>
          </a:p>
          <a:p>
            <a:pPr algn="ctr"/>
            <a:r>
              <a:rPr lang="en-US" sz="2000" b="0" dirty="0" smtClean="0"/>
              <a:t> </a:t>
            </a:r>
            <a:r>
              <a:rPr lang="en-US" sz="2000" b="0" dirty="0"/>
              <a:t>Presented by:</a:t>
            </a:r>
            <a:br>
              <a:rPr lang="en-US" sz="2000" b="0" dirty="0"/>
            </a:br>
            <a:r>
              <a:rPr lang="en-US" sz="2000" b="0" dirty="0"/>
              <a:t>Michael </a:t>
            </a:r>
            <a:r>
              <a:rPr lang="en-US" sz="2000" b="0" dirty="0" err="1"/>
              <a:t>Nosler</a:t>
            </a:r>
            <a:r>
              <a:rPr lang="en-US" sz="2000" b="0" dirty="0"/>
              <a:t>, General Counsel</a:t>
            </a:r>
            <a:br>
              <a:rPr lang="en-US" sz="2000" b="0" dirty="0"/>
            </a:br>
            <a:r>
              <a:rPr lang="en-US" sz="2000" b="0" dirty="0" smtClean="0"/>
              <a:t>Joshua Zugish, Associate Legal Counsel</a:t>
            </a:r>
            <a:r>
              <a:rPr lang="en-US" sz="2000" b="0" dirty="0"/>
              <a:t/>
            </a:r>
            <a:br>
              <a:rPr lang="en-US" sz="2000" b="0" dirty="0"/>
            </a:br>
            <a:r>
              <a:rPr lang="en-US" sz="2000" b="0" dirty="0"/>
              <a:t>Office of the General </a:t>
            </a:r>
            <a:r>
              <a:rPr lang="en-US" sz="2000" b="0" dirty="0" smtClean="0"/>
              <a:t>Counsel</a:t>
            </a:r>
          </a:p>
          <a:p>
            <a:pPr algn="ctr"/>
            <a:r>
              <a:rPr lang="en-US" sz="2000" b="0" dirty="0" smtClean="0"/>
              <a:t>Colorado State University System</a:t>
            </a:r>
            <a:r>
              <a:rPr lang="en-US" sz="2000" b="0" dirty="0" smtClean="0"/>
              <a:t/>
            </a:r>
            <a:br>
              <a:rPr lang="en-US" sz="2000" b="0" dirty="0" smtClean="0"/>
            </a:br>
            <a:r>
              <a:rPr lang="en-US" sz="2000" b="0" dirty="0" smtClean="0"/>
              <a:t>October 20, 2010</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 and Reporting</a:t>
            </a:r>
            <a:endParaRPr lang="en-US" dirty="0"/>
          </a:p>
        </p:txBody>
      </p:sp>
      <p:sp>
        <p:nvSpPr>
          <p:cNvPr id="3" name="Content Placeholder 2"/>
          <p:cNvSpPr>
            <a:spLocks noGrp="1"/>
          </p:cNvSpPr>
          <p:nvPr>
            <p:ph idx="1"/>
          </p:nvPr>
        </p:nvSpPr>
        <p:spPr/>
        <p:txBody>
          <a:bodyPr/>
          <a:lstStyle/>
          <a:p>
            <a:r>
              <a:rPr lang="en-US" dirty="0" smtClean="0"/>
              <a:t>Fire Safety </a:t>
            </a:r>
            <a:r>
              <a:rPr lang="en-US" dirty="0" smtClean="0"/>
              <a:t>Reporting</a:t>
            </a:r>
          </a:p>
          <a:p>
            <a:pPr lvl="1"/>
            <a:endParaRPr lang="en-US" dirty="0" smtClean="0"/>
          </a:p>
          <a:p>
            <a:pPr lvl="1"/>
            <a:r>
              <a:rPr lang="en-US" dirty="0" smtClean="0"/>
              <a:t>HEOA </a:t>
            </a:r>
            <a:r>
              <a:rPr lang="en-US" dirty="0" smtClean="0"/>
              <a:t>and its accompanying regulations require that campuses report on-campus housing facility fire and related incidents in a manner that is similar to crime and incident reporting in the </a:t>
            </a:r>
            <a:r>
              <a:rPr lang="en-US" dirty="0" err="1" smtClean="0"/>
              <a:t>Clery</a:t>
            </a:r>
            <a:r>
              <a:rPr lang="en-US" dirty="0" smtClean="0"/>
              <a:t> Annual Security Report.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 and Reporting</a:t>
            </a:r>
            <a:endParaRPr lang="en-US" dirty="0"/>
          </a:p>
        </p:txBody>
      </p:sp>
      <p:sp>
        <p:nvSpPr>
          <p:cNvPr id="3" name="Content Placeholder 2"/>
          <p:cNvSpPr>
            <a:spLocks noGrp="1"/>
          </p:cNvSpPr>
          <p:nvPr>
            <p:ph idx="1"/>
          </p:nvPr>
        </p:nvSpPr>
        <p:spPr/>
        <p:txBody>
          <a:bodyPr/>
          <a:lstStyle/>
          <a:p>
            <a:pPr lvl="1"/>
            <a:r>
              <a:rPr lang="en-US" sz="2400" dirty="0" smtClean="0"/>
              <a:t>The HEOA requires </a:t>
            </a:r>
            <a:r>
              <a:rPr lang="en-US" sz="2400" dirty="0" smtClean="0"/>
              <a:t>that the new report:</a:t>
            </a:r>
          </a:p>
          <a:p>
            <a:pPr lvl="2"/>
            <a:r>
              <a:rPr lang="en-US" sz="2000" dirty="0" smtClean="0"/>
              <a:t>describe each on-campus student housing </a:t>
            </a:r>
            <a:r>
              <a:rPr lang="en-US" sz="2000" dirty="0" smtClean="0"/>
              <a:t>facility</a:t>
            </a:r>
            <a:endParaRPr lang="en-US" sz="2000" dirty="0" smtClean="0"/>
          </a:p>
          <a:p>
            <a:pPr lvl="2"/>
            <a:r>
              <a:rPr lang="en-US" sz="2000" dirty="0" smtClean="0"/>
              <a:t>report the number of fire drills conducted during the reporting </a:t>
            </a:r>
            <a:r>
              <a:rPr lang="en-US" sz="2000" dirty="0" smtClean="0"/>
              <a:t>year</a:t>
            </a:r>
            <a:endParaRPr lang="en-US" sz="2000" dirty="0" smtClean="0"/>
          </a:p>
          <a:p>
            <a:pPr lvl="2"/>
            <a:r>
              <a:rPr lang="en-US" sz="2000" dirty="0" smtClean="0"/>
              <a:t>list the campus policies or rules on portable electronic appliances, smoking, and open flames in a student housing </a:t>
            </a:r>
            <a:r>
              <a:rPr lang="en-US" sz="2000" dirty="0" smtClean="0"/>
              <a:t>facility</a:t>
            </a:r>
            <a:endParaRPr lang="en-US" sz="2000" dirty="0" smtClean="0"/>
          </a:p>
          <a:p>
            <a:pPr lvl="2"/>
            <a:r>
              <a:rPr lang="en-US" sz="2000" dirty="0" smtClean="0"/>
              <a:t>list </a:t>
            </a:r>
            <a:r>
              <a:rPr lang="en-US" sz="2000" dirty="0" smtClean="0"/>
              <a:t>procedures </a:t>
            </a:r>
            <a:r>
              <a:rPr lang="en-US" sz="2000" dirty="0" smtClean="0"/>
              <a:t>for evacuating student housing in the event of a </a:t>
            </a:r>
            <a:r>
              <a:rPr lang="en-US" sz="2000" dirty="0" smtClean="0"/>
              <a:t>fire</a:t>
            </a:r>
            <a:endParaRPr lang="en-US" sz="2000" dirty="0" smtClean="0"/>
          </a:p>
          <a:p>
            <a:pPr lvl="2"/>
            <a:r>
              <a:rPr lang="en-US" sz="2000" dirty="0" smtClean="0"/>
              <a:t>list the policies regarding fire safety education and training programs provided to the student and </a:t>
            </a:r>
            <a:r>
              <a:rPr lang="en-US" sz="2000" dirty="0" smtClean="0"/>
              <a:t>employees</a:t>
            </a:r>
            <a:endParaRPr lang="en-US" sz="2000" dirty="0" smtClean="0"/>
          </a:p>
          <a:p>
            <a:pPr lvl="2"/>
            <a:r>
              <a:rPr lang="en-US" sz="2000" dirty="0" smtClean="0"/>
              <a:t>list </a:t>
            </a:r>
            <a:r>
              <a:rPr lang="en-US" sz="2000" dirty="0" smtClean="0"/>
              <a:t>who students </a:t>
            </a:r>
            <a:r>
              <a:rPr lang="en-US" sz="2000" dirty="0" smtClean="0"/>
              <a:t>and employees should report </a:t>
            </a:r>
            <a:r>
              <a:rPr lang="en-US" sz="2000" dirty="0" smtClean="0"/>
              <a:t>a </a:t>
            </a:r>
            <a:r>
              <a:rPr lang="en-US" sz="2000" dirty="0" smtClean="0"/>
              <a:t>fire </a:t>
            </a:r>
            <a:r>
              <a:rPr lang="en-US" sz="2000" dirty="0" smtClean="0"/>
              <a:t>to (911)</a:t>
            </a:r>
            <a:endParaRPr lang="en-US" sz="2000" dirty="0" smtClean="0"/>
          </a:p>
          <a:p>
            <a:pPr lvl="2"/>
            <a:r>
              <a:rPr lang="en-US" sz="2000" dirty="0" smtClean="0"/>
              <a:t>list plans for future improvements in fire safety, if </a:t>
            </a:r>
            <a:r>
              <a:rPr lang="en-US" sz="2000" dirty="0" smtClean="0"/>
              <a:t>any</a:t>
            </a:r>
            <a:endParaRPr lang="en-U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 and Reporting</a:t>
            </a:r>
            <a:endParaRPr lang="en-US" dirty="0"/>
          </a:p>
        </p:txBody>
      </p:sp>
      <p:sp>
        <p:nvSpPr>
          <p:cNvPr id="3" name="Content Placeholder 2"/>
          <p:cNvSpPr>
            <a:spLocks noGrp="1"/>
          </p:cNvSpPr>
          <p:nvPr>
            <p:ph idx="1"/>
          </p:nvPr>
        </p:nvSpPr>
        <p:spPr/>
        <p:txBody>
          <a:bodyPr/>
          <a:lstStyle/>
          <a:p>
            <a:r>
              <a:rPr lang="en-US" sz="2400" dirty="0" smtClean="0"/>
              <a:t>Only fires </a:t>
            </a:r>
            <a:r>
              <a:rPr lang="en-US" sz="2400" dirty="0" smtClean="0"/>
              <a:t>that occur within an on-campus student housing </a:t>
            </a:r>
            <a:r>
              <a:rPr lang="en-US" sz="2400" dirty="0" smtClean="0"/>
              <a:t>facility must be reported</a:t>
            </a:r>
          </a:p>
          <a:p>
            <a:r>
              <a:rPr lang="en-US" sz="2400" dirty="0" smtClean="0"/>
              <a:t>Must report on the:</a:t>
            </a:r>
          </a:p>
          <a:p>
            <a:pPr lvl="1"/>
            <a:r>
              <a:rPr lang="en-US" sz="2400" dirty="0" smtClean="0"/>
              <a:t>number </a:t>
            </a:r>
            <a:r>
              <a:rPr lang="en-US" sz="2400" dirty="0" smtClean="0"/>
              <a:t>of fires </a:t>
            </a:r>
            <a:r>
              <a:rPr lang="en-US" sz="2400" dirty="0" smtClean="0"/>
              <a:t>that </a:t>
            </a:r>
            <a:r>
              <a:rPr lang="en-US" sz="2400" dirty="0" smtClean="0"/>
              <a:t>occur in the residence </a:t>
            </a:r>
            <a:r>
              <a:rPr lang="en-US" sz="2400" dirty="0" smtClean="0"/>
              <a:t>halls</a:t>
            </a:r>
          </a:p>
          <a:p>
            <a:pPr lvl="1"/>
            <a:r>
              <a:rPr lang="en-US" sz="2400" dirty="0" smtClean="0"/>
              <a:t>number </a:t>
            </a:r>
            <a:r>
              <a:rPr lang="en-US" sz="2400" dirty="0" smtClean="0"/>
              <a:t>of </a:t>
            </a:r>
            <a:r>
              <a:rPr lang="en-US" sz="2400" dirty="0" smtClean="0"/>
              <a:t>injuries or deaths from fires</a:t>
            </a:r>
          </a:p>
          <a:p>
            <a:pPr lvl="1"/>
            <a:r>
              <a:rPr lang="en-US" sz="2400" dirty="0" smtClean="0"/>
              <a:t>value </a:t>
            </a:r>
            <a:r>
              <a:rPr lang="en-US" sz="2400" dirty="0" smtClean="0"/>
              <a:t>of fire-related property damage. </a:t>
            </a:r>
            <a:endParaRPr lang="en-US" sz="2400" dirty="0" smtClean="0"/>
          </a:p>
          <a:p>
            <a:r>
              <a:rPr lang="en-US" sz="2400" dirty="0" smtClean="0"/>
              <a:t>Include </a:t>
            </a:r>
            <a:r>
              <a:rPr lang="en-US" sz="2400" dirty="0" smtClean="0"/>
              <a:t>statistics for the three most recent calendar years </a:t>
            </a:r>
            <a:r>
              <a:rPr lang="en-US" sz="2400" dirty="0" smtClean="0"/>
              <a:t>(phased in from 2010 report)</a:t>
            </a:r>
          </a:p>
          <a:p>
            <a:r>
              <a:rPr lang="en-US" sz="2400" dirty="0" smtClean="0"/>
              <a:t>Must also maintain a fire log about nature</a:t>
            </a:r>
            <a:r>
              <a:rPr lang="en-US" sz="2400" dirty="0" smtClean="0"/>
              <a:t>, date, time, and general location of each fire </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000" dirty="0" smtClean="0"/>
              <a:t>Information Dissemination</a:t>
            </a:r>
          </a:p>
        </p:txBody>
      </p:sp>
      <p:sp>
        <p:nvSpPr>
          <p:cNvPr id="10243" name="Content Placeholder 2"/>
          <p:cNvSpPr>
            <a:spLocks noGrp="1"/>
          </p:cNvSpPr>
          <p:nvPr>
            <p:ph idx="1"/>
          </p:nvPr>
        </p:nvSpPr>
        <p:spPr>
          <a:xfrm>
            <a:off x="457200" y="1447800"/>
            <a:ext cx="8229600" cy="4683125"/>
          </a:xfrm>
        </p:spPr>
        <p:txBody>
          <a:bodyPr/>
          <a:lstStyle/>
          <a:p>
            <a:pPr lvl="0"/>
            <a:r>
              <a:rPr lang="en-US" sz="2500" dirty="0" smtClean="0">
                <a:solidFill>
                  <a:schemeClr val="tx1"/>
                </a:solidFill>
                <a:latin typeface="+mn-lt"/>
                <a:ea typeface="+mn-ea"/>
                <a:cs typeface="+mn-cs"/>
              </a:rPr>
              <a:t>CSU-Pueblo must:</a:t>
            </a:r>
          </a:p>
          <a:p>
            <a:pPr lvl="1"/>
            <a:r>
              <a:rPr lang="en-US" sz="2400" dirty="0" smtClean="0">
                <a:solidFill>
                  <a:schemeClr val="tx1"/>
                </a:solidFill>
                <a:latin typeface="+mn-lt"/>
              </a:rPr>
              <a:t>Provide a “timely warning” of any </a:t>
            </a:r>
            <a:r>
              <a:rPr lang="en-US" sz="2400" i="1" dirty="0" err="1" smtClean="0">
                <a:solidFill>
                  <a:schemeClr val="tx1"/>
                </a:solidFill>
                <a:latin typeface="+mn-lt"/>
              </a:rPr>
              <a:t>Clery</a:t>
            </a:r>
            <a:r>
              <a:rPr lang="en-US" sz="2400" i="1" dirty="0" smtClean="0">
                <a:solidFill>
                  <a:schemeClr val="tx1"/>
                </a:solidFill>
                <a:latin typeface="+mn-lt"/>
              </a:rPr>
              <a:t> Act </a:t>
            </a:r>
            <a:r>
              <a:rPr lang="en-US" sz="2400" dirty="0" smtClean="0">
                <a:solidFill>
                  <a:schemeClr val="tx1"/>
                </a:solidFill>
                <a:latin typeface="+mn-lt"/>
              </a:rPr>
              <a:t>crime</a:t>
            </a:r>
            <a:r>
              <a:rPr lang="en-US" sz="2400" i="1" dirty="0" smtClean="0">
                <a:solidFill>
                  <a:schemeClr val="tx1"/>
                </a:solidFill>
                <a:latin typeface="+mn-lt"/>
              </a:rPr>
              <a:t> </a:t>
            </a:r>
            <a:r>
              <a:rPr lang="en-US" sz="2400" dirty="0" smtClean="0">
                <a:solidFill>
                  <a:schemeClr val="tx1"/>
                </a:solidFill>
                <a:latin typeface="+mn-lt"/>
              </a:rPr>
              <a:t>that might represent an ongoing threat to the safety of students or employees </a:t>
            </a:r>
          </a:p>
          <a:p>
            <a:pPr lvl="1"/>
            <a:r>
              <a:rPr lang="en-US" sz="2400" dirty="0" smtClean="0">
                <a:solidFill>
                  <a:schemeClr val="tx1"/>
                </a:solidFill>
                <a:latin typeface="+mn-lt"/>
              </a:rPr>
              <a:t>Provide access to its crime log during normal business hours </a:t>
            </a:r>
          </a:p>
          <a:p>
            <a:pPr lvl="1"/>
            <a:r>
              <a:rPr lang="en-US" sz="2400" dirty="0" smtClean="0">
                <a:solidFill>
                  <a:schemeClr val="tx1"/>
                </a:solidFill>
                <a:latin typeface="+mn-lt"/>
              </a:rPr>
              <a:t>Publish an annual security report and distribute it to all current students and employees, and inform prospective students and employees about the content and availability of the report</a:t>
            </a:r>
          </a:p>
          <a:p>
            <a:pPr lvl="1"/>
            <a:r>
              <a:rPr lang="en-US" sz="2400" dirty="0" smtClean="0">
                <a:solidFill>
                  <a:schemeClr val="tx1"/>
                </a:solidFill>
                <a:latin typeface="+mn-lt"/>
              </a:rPr>
              <a:t>Inform the campus community where to obtain information about registered sex offenders </a:t>
            </a:r>
          </a:p>
          <a:p>
            <a:endParaRPr lang="en-US" sz="2100" dirty="0" smtClean="0">
              <a:solidFill>
                <a:srgbClr val="000066"/>
              </a:solidFill>
            </a:endParaRPr>
          </a:p>
        </p:txBody>
      </p:sp>
      <p:sp>
        <p:nvSpPr>
          <p:cNvPr id="10244"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0245"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000" dirty="0" smtClean="0"/>
              <a:t>Who is Involved with Compliance?</a:t>
            </a:r>
          </a:p>
        </p:txBody>
      </p:sp>
      <p:sp>
        <p:nvSpPr>
          <p:cNvPr id="11267" name="Content Placeholder 2"/>
          <p:cNvSpPr>
            <a:spLocks noGrp="1"/>
          </p:cNvSpPr>
          <p:nvPr>
            <p:ph idx="1"/>
          </p:nvPr>
        </p:nvSpPr>
        <p:spPr/>
        <p:txBody>
          <a:bodyPr/>
          <a:lstStyle/>
          <a:p>
            <a:pPr lvl="1"/>
            <a:endParaRPr lang="en-US" sz="2500" dirty="0" smtClean="0">
              <a:solidFill>
                <a:schemeClr val="tx1"/>
              </a:solidFill>
              <a:latin typeface="+mn-lt"/>
            </a:endParaRPr>
          </a:p>
          <a:p>
            <a:pPr lvl="1"/>
            <a:r>
              <a:rPr lang="en-US" sz="2500" dirty="0" smtClean="0">
                <a:solidFill>
                  <a:schemeClr val="tx1"/>
                </a:solidFill>
                <a:latin typeface="+mn-lt"/>
              </a:rPr>
              <a:t>Campus </a:t>
            </a:r>
            <a:r>
              <a:rPr lang="en-US" sz="2500" dirty="0" smtClean="0"/>
              <a:t>police/security</a:t>
            </a:r>
            <a:endParaRPr lang="en-US" sz="2500" dirty="0" smtClean="0">
              <a:solidFill>
                <a:schemeClr val="tx1"/>
              </a:solidFill>
              <a:latin typeface="+mn-lt"/>
            </a:endParaRPr>
          </a:p>
          <a:p>
            <a:pPr lvl="1"/>
            <a:r>
              <a:rPr lang="en-US" sz="2500" dirty="0" smtClean="0">
                <a:solidFill>
                  <a:schemeClr val="tx1"/>
                </a:solidFill>
                <a:latin typeface="+mn-lt"/>
              </a:rPr>
              <a:t>Non-police security staff responsible for monitoring campus property, such as building proctors</a:t>
            </a:r>
          </a:p>
          <a:p>
            <a:pPr lvl="1"/>
            <a:r>
              <a:rPr lang="en-US" sz="2500" dirty="0" smtClean="0">
                <a:solidFill>
                  <a:schemeClr val="tx1"/>
                </a:solidFill>
                <a:latin typeface="+mn-lt"/>
              </a:rPr>
              <a:t>Individuals and offices designated by the campus security policies as those to whom crimes should be reported; and</a:t>
            </a:r>
          </a:p>
          <a:p>
            <a:pPr lvl="1"/>
            <a:r>
              <a:rPr lang="en-US" sz="2500" dirty="0" smtClean="0">
                <a:solidFill>
                  <a:schemeClr val="tx1"/>
                </a:solidFill>
                <a:latin typeface="+mn-lt"/>
              </a:rPr>
              <a:t>Officials of the institution with significant responsibility for student and campus activities.</a:t>
            </a:r>
          </a:p>
        </p:txBody>
      </p:sp>
      <p:sp>
        <p:nvSpPr>
          <p:cNvPr id="11268"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1269" name="Picture 3" descr="csup-logo.jpg"/>
          <p:cNvPicPr>
            <a:picLocks noChangeAspect="1"/>
          </p:cNvPicPr>
          <p:nvPr/>
        </p:nvPicPr>
        <p:blipFill>
          <a:blip r:embed="rId3"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000" dirty="0" smtClean="0"/>
              <a:t>Importance of Compliance</a:t>
            </a:r>
          </a:p>
        </p:txBody>
      </p:sp>
      <p:sp>
        <p:nvSpPr>
          <p:cNvPr id="12291" name="Content Placeholder 2"/>
          <p:cNvSpPr>
            <a:spLocks noGrp="1"/>
          </p:cNvSpPr>
          <p:nvPr>
            <p:ph idx="1"/>
          </p:nvPr>
        </p:nvSpPr>
        <p:spPr/>
        <p:txBody>
          <a:bodyPr/>
          <a:lstStyle/>
          <a:p>
            <a:pPr lvl="0"/>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DOE can issue civil fines up to $27,500 </a:t>
            </a:r>
            <a:r>
              <a:rPr lang="en-US" sz="2500" b="1" dirty="0" smtClean="0">
                <a:solidFill>
                  <a:schemeClr val="tx1"/>
                </a:solidFill>
                <a:latin typeface="+mn-lt"/>
                <a:ea typeface="+mn-ea"/>
                <a:cs typeface="+mn-cs"/>
              </a:rPr>
              <a:t>per violation</a:t>
            </a:r>
            <a:r>
              <a:rPr lang="en-US" sz="2500" dirty="0" smtClean="0">
                <a:solidFill>
                  <a:schemeClr val="tx1"/>
                </a:solidFill>
                <a:latin typeface="+mn-lt"/>
                <a:ea typeface="+mn-ea"/>
                <a:cs typeface="+mn-cs"/>
              </a:rPr>
              <a:t> </a:t>
            </a:r>
          </a:p>
          <a:p>
            <a:pPr lvl="0">
              <a:buNone/>
            </a:pPr>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Public  Relations – DOE reports are public</a:t>
            </a:r>
          </a:p>
          <a:p>
            <a:pPr lvl="1"/>
            <a:endParaRPr lang="en-US" sz="2400" dirty="0" smtClean="0">
              <a:solidFill>
                <a:srgbClr val="000066"/>
              </a:solidFill>
            </a:endParaRPr>
          </a:p>
        </p:txBody>
      </p:sp>
      <p:sp>
        <p:nvSpPr>
          <p:cNvPr id="12292"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2293"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200" dirty="0" smtClean="0"/>
              <a:t>Critical Issue -“Timely Warnings”</a:t>
            </a:r>
            <a:endParaRPr lang="en-US" sz="3200" dirty="0" smtClean="0"/>
          </a:p>
        </p:txBody>
      </p:sp>
      <p:sp>
        <p:nvSpPr>
          <p:cNvPr id="13315" name="Content Placeholder 2"/>
          <p:cNvSpPr>
            <a:spLocks noGrp="1"/>
          </p:cNvSpPr>
          <p:nvPr>
            <p:ph idx="1"/>
          </p:nvPr>
        </p:nvSpPr>
        <p:spPr/>
        <p:txBody>
          <a:bodyPr/>
          <a:lstStyle/>
          <a:p>
            <a:pPr>
              <a:buNone/>
            </a:pPr>
            <a:endParaRPr lang="en-US" dirty="0" smtClean="0">
              <a:solidFill>
                <a:schemeClr val="tx1"/>
              </a:solidFill>
              <a:latin typeface="+mn-lt"/>
              <a:ea typeface="+mn-ea"/>
              <a:cs typeface="+mn-cs"/>
            </a:endParaRPr>
          </a:p>
          <a:p>
            <a:pPr>
              <a:buNone/>
            </a:pPr>
            <a:endParaRPr lang="en-US" dirty="0" smtClean="0"/>
          </a:p>
          <a:p>
            <a:pPr algn="ctr">
              <a:buNone/>
            </a:pPr>
            <a:r>
              <a:rPr lang="en-US" dirty="0" smtClean="0">
                <a:solidFill>
                  <a:schemeClr val="tx1"/>
                </a:solidFill>
                <a:latin typeface="+mn-lt"/>
                <a:ea typeface="+mn-ea"/>
                <a:cs typeface="+mn-cs"/>
              </a:rPr>
              <a:t>“TIMELY WARNING” REQUIREMENT</a:t>
            </a:r>
          </a:p>
          <a:p>
            <a:pPr>
              <a:buNone/>
            </a:pPr>
            <a:endParaRPr lang="en-US" dirty="0" smtClean="0">
              <a:solidFill>
                <a:srgbClr val="000066"/>
              </a:solidFill>
            </a:endParaRPr>
          </a:p>
        </p:txBody>
      </p:sp>
      <p:sp>
        <p:nvSpPr>
          <p:cNvPr id="13316"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3317"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7813"/>
            <a:ext cx="6096000" cy="1139825"/>
          </a:xfrm>
        </p:spPr>
        <p:txBody>
          <a:bodyPr/>
          <a:lstStyle/>
          <a:p>
            <a:r>
              <a:rPr lang="en-US" sz="3000" dirty="0" smtClean="0"/>
              <a:t>When is a “timely warning” required</a:t>
            </a:r>
            <a:r>
              <a:rPr lang="en-US" sz="3200" dirty="0" smtClean="0"/>
              <a:t>? </a:t>
            </a:r>
            <a:endParaRPr lang="en-US" sz="3000" i="1" dirty="0" smtClean="0"/>
          </a:p>
        </p:txBody>
      </p:sp>
      <p:sp>
        <p:nvSpPr>
          <p:cNvPr id="23555" name="Content Placeholder 2"/>
          <p:cNvSpPr>
            <a:spLocks noGrp="1"/>
          </p:cNvSpPr>
          <p:nvPr>
            <p:ph idx="1"/>
          </p:nvPr>
        </p:nvSpPr>
        <p:spPr>
          <a:xfrm>
            <a:off x="457200" y="1371600"/>
            <a:ext cx="8229600" cy="4530725"/>
          </a:xfrm>
        </p:spPr>
        <p:txBody>
          <a:bodyPr/>
          <a:lstStyle/>
          <a:p>
            <a:pPr>
              <a:buNone/>
              <a:defRPr/>
            </a:pPr>
            <a:endParaRPr lang="en-US" sz="2500" dirty="0" smtClean="0">
              <a:solidFill>
                <a:schemeClr val="tx1"/>
              </a:solidFill>
              <a:latin typeface="+mn-lt"/>
              <a:ea typeface="+mn-ea"/>
              <a:cs typeface="+mn-cs"/>
            </a:endParaRPr>
          </a:p>
          <a:p>
            <a:pPr>
              <a:buNone/>
              <a:defRPr/>
            </a:pPr>
            <a:r>
              <a:rPr lang="en-US" sz="2500" dirty="0" smtClean="0">
                <a:solidFill>
                  <a:schemeClr val="tx1"/>
                </a:solidFill>
                <a:latin typeface="+mn-lt"/>
                <a:ea typeface="+mn-ea"/>
                <a:cs typeface="+mn-cs"/>
              </a:rPr>
              <a:t>The </a:t>
            </a:r>
            <a:r>
              <a:rPr lang="en-US" sz="2500" dirty="0" err="1" smtClean="0">
                <a:solidFill>
                  <a:schemeClr val="tx1"/>
                </a:solidFill>
                <a:latin typeface="+mn-lt"/>
                <a:ea typeface="+mn-ea"/>
                <a:cs typeface="+mn-cs"/>
              </a:rPr>
              <a:t>Clery</a:t>
            </a:r>
            <a:r>
              <a:rPr lang="en-US" sz="2500" dirty="0" smtClean="0">
                <a:solidFill>
                  <a:schemeClr val="tx1"/>
                </a:solidFill>
                <a:latin typeface="+mn-lt"/>
                <a:ea typeface="+mn-ea"/>
                <a:cs typeface="+mn-cs"/>
              </a:rPr>
              <a:t> Act requires institutions to make a “timely </a:t>
            </a:r>
          </a:p>
          <a:p>
            <a:pPr>
              <a:buNone/>
              <a:defRPr/>
            </a:pPr>
            <a:r>
              <a:rPr lang="en-US" sz="2500" dirty="0" smtClean="0">
                <a:solidFill>
                  <a:schemeClr val="tx1"/>
                </a:solidFill>
                <a:latin typeface="+mn-lt"/>
                <a:ea typeface="+mn-ea"/>
                <a:cs typeface="+mn-cs"/>
              </a:rPr>
              <a:t>warning” to the campus community when a report </a:t>
            </a:r>
          </a:p>
          <a:p>
            <a:pPr>
              <a:buNone/>
              <a:defRPr/>
            </a:pPr>
            <a:r>
              <a:rPr lang="en-US" sz="2500" dirty="0" smtClean="0">
                <a:solidFill>
                  <a:schemeClr val="tx1"/>
                </a:solidFill>
                <a:latin typeface="+mn-lt"/>
                <a:ea typeface="+mn-ea"/>
                <a:cs typeface="+mn-cs"/>
              </a:rPr>
              <a:t>of a murder, sex offense, robbery, aggravated </a:t>
            </a:r>
          </a:p>
          <a:p>
            <a:pPr>
              <a:buNone/>
              <a:defRPr/>
            </a:pPr>
            <a:r>
              <a:rPr lang="en-US" sz="2500" dirty="0" smtClean="0">
                <a:solidFill>
                  <a:schemeClr val="tx1"/>
                </a:solidFill>
                <a:latin typeface="+mn-lt"/>
                <a:ea typeface="+mn-ea"/>
                <a:cs typeface="+mn-cs"/>
              </a:rPr>
              <a:t>assault, burglary, motor vehicle theft, </a:t>
            </a:r>
          </a:p>
          <a:p>
            <a:pPr>
              <a:buNone/>
              <a:defRPr/>
            </a:pPr>
            <a:r>
              <a:rPr lang="en-US" sz="2500" dirty="0" smtClean="0">
                <a:solidFill>
                  <a:schemeClr val="tx1"/>
                </a:solidFill>
                <a:latin typeface="+mn-lt"/>
                <a:ea typeface="+mn-ea"/>
                <a:cs typeface="+mn-cs"/>
              </a:rPr>
              <a:t>manslaughter or arson is received by campus </a:t>
            </a:r>
          </a:p>
          <a:p>
            <a:pPr>
              <a:buNone/>
              <a:defRPr/>
            </a:pPr>
            <a:r>
              <a:rPr lang="en-US" sz="2500" dirty="0" smtClean="0">
                <a:solidFill>
                  <a:schemeClr val="tx1"/>
                </a:solidFill>
                <a:latin typeface="+mn-lt"/>
                <a:ea typeface="+mn-ea"/>
                <a:cs typeface="+mn-cs"/>
              </a:rPr>
              <a:t>law enforcement and, in the judgment of the </a:t>
            </a:r>
          </a:p>
          <a:p>
            <a:pPr>
              <a:buNone/>
              <a:defRPr/>
            </a:pPr>
            <a:r>
              <a:rPr lang="en-US" sz="2500" dirty="0" smtClean="0">
                <a:solidFill>
                  <a:schemeClr val="tx1"/>
                </a:solidFill>
                <a:latin typeface="+mn-lt"/>
                <a:ea typeface="+mn-ea"/>
                <a:cs typeface="+mn-cs"/>
              </a:rPr>
              <a:t>institution, the crime at issue poses an ongoing </a:t>
            </a:r>
          </a:p>
          <a:p>
            <a:pPr>
              <a:buNone/>
              <a:defRPr/>
            </a:pPr>
            <a:r>
              <a:rPr lang="en-US" sz="2500" dirty="0" smtClean="0">
                <a:solidFill>
                  <a:schemeClr val="tx1"/>
                </a:solidFill>
                <a:latin typeface="+mn-lt"/>
                <a:ea typeface="+mn-ea"/>
                <a:cs typeface="+mn-cs"/>
              </a:rPr>
              <a:t>threat to students and employees.</a:t>
            </a:r>
            <a:endParaRPr lang="en-US" sz="250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000" dirty="0" smtClean="0"/>
              <a:t>What is Timely?</a:t>
            </a:r>
          </a:p>
        </p:txBody>
      </p:sp>
      <p:sp>
        <p:nvSpPr>
          <p:cNvPr id="14339" name="Content Placeholder 2"/>
          <p:cNvSpPr>
            <a:spLocks noGrp="1"/>
          </p:cNvSpPr>
          <p:nvPr>
            <p:ph idx="1"/>
          </p:nvPr>
        </p:nvSpPr>
        <p:spPr/>
        <p:txBody>
          <a:bodyPr/>
          <a:lstStyle/>
          <a:p>
            <a:pPr lvl="0"/>
            <a:endParaRPr lang="en-US" sz="2400" dirty="0" smtClean="0">
              <a:solidFill>
                <a:schemeClr val="tx1"/>
              </a:solidFill>
              <a:latin typeface="+mn-lt"/>
              <a:ea typeface="+mn-ea"/>
              <a:cs typeface="+mn-cs"/>
            </a:endParaRPr>
          </a:p>
          <a:p>
            <a:pPr lvl="0"/>
            <a:r>
              <a:rPr lang="en-US" sz="2400" dirty="0" smtClean="0">
                <a:solidFill>
                  <a:schemeClr val="tx1"/>
                </a:solidFill>
                <a:latin typeface="+mn-lt"/>
                <a:ea typeface="+mn-ea"/>
                <a:cs typeface="+mn-cs"/>
              </a:rPr>
              <a:t>Neither the </a:t>
            </a:r>
            <a:r>
              <a:rPr lang="en-US" sz="2400" dirty="0" err="1" smtClean="0">
                <a:solidFill>
                  <a:schemeClr val="tx1"/>
                </a:solidFill>
                <a:latin typeface="+mn-lt"/>
                <a:ea typeface="+mn-ea"/>
                <a:cs typeface="+mn-cs"/>
              </a:rPr>
              <a:t>Clery</a:t>
            </a:r>
            <a:r>
              <a:rPr lang="en-US" sz="2400" dirty="0" smtClean="0">
                <a:solidFill>
                  <a:schemeClr val="tx1"/>
                </a:solidFill>
                <a:latin typeface="+mn-lt"/>
                <a:ea typeface="+mn-ea"/>
                <a:cs typeface="+mn-cs"/>
              </a:rPr>
              <a:t> Act nor the regulations define “timely.”</a:t>
            </a:r>
          </a:p>
          <a:p>
            <a:pPr lvl="0">
              <a:buNone/>
            </a:pPr>
            <a:r>
              <a:rPr lang="en-US" sz="2400" dirty="0" smtClean="0">
                <a:solidFill>
                  <a:schemeClr val="tx1"/>
                </a:solidFill>
                <a:latin typeface="+mn-lt"/>
                <a:ea typeface="+mn-ea"/>
                <a:cs typeface="+mn-cs"/>
              </a:rPr>
              <a:t>  </a:t>
            </a:r>
          </a:p>
          <a:p>
            <a:pPr lvl="0"/>
            <a:r>
              <a:rPr lang="en-US" sz="2400" dirty="0" smtClean="0">
                <a:solidFill>
                  <a:schemeClr val="tx1"/>
                </a:solidFill>
                <a:latin typeface="+mn-lt"/>
                <a:ea typeface="+mn-ea"/>
                <a:cs typeface="+mn-cs"/>
              </a:rPr>
              <a:t>The warning should be issued as soon as the pertinent information is available because the intent of a timely warning is to alert the campus community of continuing threats to safety, thereby enabling community members to protect themselves. </a:t>
            </a:r>
          </a:p>
          <a:p>
            <a:pPr>
              <a:defRPr/>
            </a:pPr>
            <a:endParaRPr lang="en-US" sz="2350" dirty="0" smtClean="0">
              <a:solidFill>
                <a:srgbClr val="000066"/>
              </a:solidFill>
            </a:endParaRPr>
          </a:p>
        </p:txBody>
      </p:sp>
      <p:sp>
        <p:nvSpPr>
          <p:cNvPr id="15364"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5365" name="Picture 3" descr="csup-logo.jpg"/>
          <p:cNvPicPr>
            <a:picLocks noChangeAspect="1"/>
          </p:cNvPicPr>
          <p:nvPr/>
        </p:nvPicPr>
        <p:blipFill>
          <a:blip r:embed="rId3"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dirty="0" smtClean="0"/>
              <a:t>What is Timely?</a:t>
            </a:r>
            <a:br>
              <a:rPr lang="en-US" sz="3000" dirty="0" smtClean="0"/>
            </a:br>
            <a:r>
              <a:rPr lang="en-US" sz="2400" dirty="0" smtClean="0"/>
              <a:t>Cont.</a:t>
            </a:r>
            <a:endParaRPr lang="en-US" sz="2400" i="1" dirty="0" smtClean="0"/>
          </a:p>
        </p:txBody>
      </p:sp>
      <p:sp>
        <p:nvSpPr>
          <p:cNvPr id="23555" name="Content Placeholder 2"/>
          <p:cNvSpPr>
            <a:spLocks noGrp="1"/>
          </p:cNvSpPr>
          <p:nvPr>
            <p:ph idx="1"/>
          </p:nvPr>
        </p:nvSpPr>
        <p:spPr/>
        <p:txBody>
          <a:bodyPr/>
          <a:lstStyle/>
          <a:p>
            <a:pPr lvl="0"/>
            <a:r>
              <a:rPr lang="en-US" sz="2500" dirty="0" smtClean="0">
                <a:solidFill>
                  <a:schemeClr val="tx1"/>
                </a:solidFill>
                <a:latin typeface="+mn-lt"/>
                <a:ea typeface="+mn-ea"/>
                <a:cs typeface="+mn-cs"/>
              </a:rPr>
              <a:t>The </a:t>
            </a:r>
            <a:r>
              <a:rPr lang="en-US" sz="2500" dirty="0" err="1" smtClean="0">
                <a:solidFill>
                  <a:schemeClr val="tx1"/>
                </a:solidFill>
                <a:latin typeface="+mn-lt"/>
                <a:ea typeface="+mn-ea"/>
                <a:cs typeface="+mn-cs"/>
              </a:rPr>
              <a:t>Clery</a:t>
            </a:r>
            <a:r>
              <a:rPr lang="en-US" sz="2500" dirty="0" smtClean="0">
                <a:solidFill>
                  <a:schemeClr val="tx1"/>
                </a:solidFill>
                <a:latin typeface="+mn-lt"/>
                <a:ea typeface="+mn-ea"/>
                <a:cs typeface="+mn-cs"/>
              </a:rPr>
              <a:t> Act mandates timely warnings only for </a:t>
            </a:r>
            <a:r>
              <a:rPr lang="en-US" sz="2500" dirty="0" err="1" smtClean="0">
                <a:solidFill>
                  <a:schemeClr val="tx1"/>
                </a:solidFill>
                <a:latin typeface="+mn-lt"/>
                <a:ea typeface="+mn-ea"/>
                <a:cs typeface="+mn-cs"/>
              </a:rPr>
              <a:t>Clery</a:t>
            </a:r>
            <a:r>
              <a:rPr lang="en-US" sz="2500" dirty="0" smtClean="0">
                <a:solidFill>
                  <a:schemeClr val="tx1"/>
                </a:solidFill>
                <a:latin typeface="+mn-lt"/>
                <a:ea typeface="+mn-ea"/>
                <a:cs typeface="+mn-cs"/>
              </a:rPr>
              <a:t> Act crimes</a:t>
            </a:r>
          </a:p>
          <a:p>
            <a:pPr lvl="0">
              <a:buNone/>
            </a:pPr>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BUT, nothing prohibits timely warnings for other crimes that may pose a serious or continuing threat to the campus community (e.g., kidnapping).</a:t>
            </a:r>
          </a:p>
          <a:p>
            <a:pPr>
              <a:buNone/>
              <a:defRPr/>
            </a:pPr>
            <a:endParaRPr lang="en-US" sz="255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dirty="0" smtClean="0"/>
              <a:t>History of the </a:t>
            </a:r>
            <a:r>
              <a:rPr lang="en-US" sz="3000" dirty="0" err="1" smtClean="0"/>
              <a:t>Clery</a:t>
            </a:r>
            <a:r>
              <a:rPr lang="en-US" sz="3000" dirty="0" smtClean="0"/>
              <a:t> Act and</a:t>
            </a:r>
            <a:br>
              <a:rPr lang="en-US" sz="3000" dirty="0" smtClean="0"/>
            </a:br>
            <a:r>
              <a:rPr lang="en-US" sz="3000" dirty="0" smtClean="0"/>
              <a:t>Required Compliance</a:t>
            </a:r>
            <a:endParaRPr lang="en-US" sz="3000" i="1" dirty="0" smtClean="0"/>
          </a:p>
        </p:txBody>
      </p:sp>
      <p:sp>
        <p:nvSpPr>
          <p:cNvPr id="23555" name="Content Placeholder 2"/>
          <p:cNvSpPr>
            <a:spLocks noGrp="1"/>
          </p:cNvSpPr>
          <p:nvPr>
            <p:ph idx="1"/>
          </p:nvPr>
        </p:nvSpPr>
        <p:spPr/>
        <p:txBody>
          <a:bodyPr/>
          <a:lstStyle/>
          <a:p>
            <a:pPr lvl="0"/>
            <a:r>
              <a:rPr lang="en-US" sz="2500" dirty="0" smtClean="0">
                <a:solidFill>
                  <a:schemeClr val="tx1"/>
                </a:solidFill>
                <a:latin typeface="+mn-lt"/>
                <a:ea typeface="+mn-ea"/>
                <a:cs typeface="+mn-cs"/>
              </a:rPr>
              <a:t>In 1990, Congress enacted the </a:t>
            </a:r>
            <a:r>
              <a:rPr lang="en-US" sz="2500" i="1" dirty="0" smtClean="0">
                <a:solidFill>
                  <a:schemeClr val="tx1"/>
                </a:solidFill>
                <a:latin typeface="+mn-lt"/>
                <a:ea typeface="+mn-ea"/>
                <a:cs typeface="+mn-cs"/>
              </a:rPr>
              <a:t>Crime Awareness and Campus Security </a:t>
            </a:r>
            <a:r>
              <a:rPr lang="en-US" sz="2500" i="1" dirty="0" smtClean="0">
                <a:solidFill>
                  <a:schemeClr val="tx1"/>
                </a:solidFill>
                <a:latin typeface="+mn-lt"/>
                <a:ea typeface="+mn-ea"/>
                <a:cs typeface="+mn-cs"/>
              </a:rPr>
              <a:t>Act</a:t>
            </a:r>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The act was amended in 1992, 1998 and 2000</a:t>
            </a:r>
          </a:p>
          <a:p>
            <a:pPr lvl="0"/>
            <a:r>
              <a:rPr lang="en-US" sz="2500" dirty="0" smtClean="0">
                <a:solidFill>
                  <a:schemeClr val="tx1"/>
                </a:solidFill>
                <a:latin typeface="+mn-lt"/>
                <a:ea typeface="+mn-ea"/>
                <a:cs typeface="+mn-cs"/>
              </a:rPr>
              <a:t>The 1998 amendments renamed the law the </a:t>
            </a:r>
            <a:r>
              <a:rPr lang="en-US" sz="2500" i="1" dirty="0" smtClean="0">
                <a:solidFill>
                  <a:schemeClr val="tx1"/>
                </a:solidFill>
                <a:latin typeface="+mn-lt"/>
                <a:ea typeface="+mn-ea"/>
                <a:cs typeface="+mn-cs"/>
              </a:rPr>
              <a:t>Jeanne </a:t>
            </a:r>
            <a:r>
              <a:rPr lang="en-US" sz="2500" i="1" dirty="0" err="1" smtClean="0">
                <a:solidFill>
                  <a:schemeClr val="tx1"/>
                </a:solidFill>
                <a:latin typeface="+mn-lt"/>
                <a:ea typeface="+mn-ea"/>
                <a:cs typeface="+mn-cs"/>
              </a:rPr>
              <a:t>Clery</a:t>
            </a:r>
            <a:r>
              <a:rPr lang="en-US" sz="2500" i="1" dirty="0" smtClean="0">
                <a:solidFill>
                  <a:schemeClr val="tx1"/>
                </a:solidFill>
                <a:latin typeface="+mn-lt"/>
                <a:ea typeface="+mn-ea"/>
                <a:cs typeface="+mn-cs"/>
              </a:rPr>
              <a:t> Disclosure of Campus Security Policy and Campus Crime Statistics Act </a:t>
            </a:r>
            <a:r>
              <a:rPr lang="en-US" sz="2500" dirty="0" smtClean="0">
                <a:solidFill>
                  <a:schemeClr val="tx1"/>
                </a:solidFill>
                <a:latin typeface="+mn-lt"/>
                <a:ea typeface="+mn-ea"/>
                <a:cs typeface="+mn-cs"/>
              </a:rPr>
              <a:t>in memory of a student who was slain in her dorm room in </a:t>
            </a:r>
            <a:r>
              <a:rPr lang="en-US" sz="2500" dirty="0" smtClean="0">
                <a:solidFill>
                  <a:schemeClr val="tx1"/>
                </a:solidFill>
                <a:latin typeface="+mn-lt"/>
                <a:ea typeface="+mn-ea"/>
                <a:cs typeface="+mn-cs"/>
              </a:rPr>
              <a:t>1986</a:t>
            </a:r>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All public and private postsecondary institutions that participate in federal Title IV student aid programs must comply with the </a:t>
            </a:r>
            <a:r>
              <a:rPr lang="en-US" sz="2500" i="1" dirty="0" err="1" smtClean="0">
                <a:solidFill>
                  <a:schemeClr val="tx1"/>
                </a:solidFill>
                <a:latin typeface="+mn-lt"/>
                <a:ea typeface="+mn-ea"/>
                <a:cs typeface="+mn-cs"/>
              </a:rPr>
              <a:t>Clery</a:t>
            </a:r>
            <a:r>
              <a:rPr lang="en-US" sz="2500" i="1" dirty="0" smtClean="0">
                <a:solidFill>
                  <a:schemeClr val="tx1"/>
                </a:solidFill>
                <a:latin typeface="+mn-lt"/>
                <a:ea typeface="+mn-ea"/>
                <a:cs typeface="+mn-cs"/>
              </a:rPr>
              <a:t> Act </a:t>
            </a:r>
            <a:r>
              <a:rPr lang="en-US" sz="2500" dirty="0" smtClean="0">
                <a:solidFill>
                  <a:schemeClr val="tx1"/>
                </a:solidFill>
                <a:latin typeface="+mn-lt"/>
                <a:ea typeface="+mn-ea"/>
                <a:cs typeface="+mn-cs"/>
              </a:rPr>
              <a:t>regulations</a:t>
            </a:r>
          </a:p>
          <a:p>
            <a:pPr>
              <a:defRPr/>
            </a:pPr>
            <a:endParaRPr lang="en-US" sz="255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dirty="0" smtClean="0"/>
              <a:t>What Information Must Be Included in the Warning?</a:t>
            </a:r>
            <a:endParaRPr lang="en-US" sz="3000" i="1" dirty="0" smtClean="0"/>
          </a:p>
        </p:txBody>
      </p:sp>
      <p:sp>
        <p:nvSpPr>
          <p:cNvPr id="23555" name="Content Placeholder 2"/>
          <p:cNvSpPr>
            <a:spLocks noGrp="1"/>
          </p:cNvSpPr>
          <p:nvPr>
            <p:ph idx="1"/>
          </p:nvPr>
        </p:nvSpPr>
        <p:spPr/>
        <p:txBody>
          <a:bodyPr/>
          <a:lstStyle/>
          <a:p>
            <a:pPr lvl="0"/>
            <a:endParaRPr lang="en-US" sz="2500" dirty="0" smtClean="0">
              <a:solidFill>
                <a:schemeClr val="tx1"/>
              </a:solidFill>
              <a:latin typeface="+mn-lt"/>
              <a:ea typeface="+mn-ea"/>
              <a:cs typeface="+mn-cs"/>
            </a:endParaRPr>
          </a:p>
          <a:p>
            <a:pPr lvl="0"/>
            <a:r>
              <a:rPr lang="en-US" sz="2500" dirty="0" err="1" smtClean="0">
                <a:solidFill>
                  <a:schemeClr val="tx1"/>
                </a:solidFill>
                <a:latin typeface="+mn-lt"/>
                <a:ea typeface="+mn-ea"/>
                <a:cs typeface="+mn-cs"/>
              </a:rPr>
              <a:t>Clery</a:t>
            </a:r>
            <a:r>
              <a:rPr lang="en-US" sz="2500" dirty="0" smtClean="0">
                <a:solidFill>
                  <a:schemeClr val="tx1"/>
                </a:solidFill>
                <a:latin typeface="+mn-lt"/>
                <a:ea typeface="+mn-ea"/>
                <a:cs typeface="+mn-cs"/>
              </a:rPr>
              <a:t> Act regulations do not specify what information should be included in a timely warning. </a:t>
            </a:r>
          </a:p>
          <a:p>
            <a:pPr lvl="0"/>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U.S. Department of Education </a:t>
            </a:r>
            <a:r>
              <a:rPr lang="en-US" sz="2500" dirty="0" smtClean="0">
                <a:solidFill>
                  <a:schemeClr val="tx1"/>
                </a:solidFill>
                <a:latin typeface="+mn-lt"/>
                <a:ea typeface="+mn-ea"/>
                <a:cs typeface="+mn-cs"/>
              </a:rPr>
              <a:t>guidance </a:t>
            </a:r>
            <a:r>
              <a:rPr lang="en-US" sz="2500" dirty="0" smtClean="0">
                <a:solidFill>
                  <a:schemeClr val="tx1"/>
                </a:solidFill>
                <a:latin typeface="+mn-lt"/>
                <a:ea typeface="+mn-ea"/>
                <a:cs typeface="+mn-cs"/>
              </a:rPr>
              <a:t>suggests that warnings include </a:t>
            </a:r>
            <a:r>
              <a:rPr lang="en-US" sz="2500" dirty="0" smtClean="0">
                <a:solidFill>
                  <a:schemeClr val="tx1"/>
                </a:solidFill>
                <a:latin typeface="+mn-lt"/>
                <a:ea typeface="+mn-ea"/>
                <a:cs typeface="+mn-cs"/>
              </a:rPr>
              <a:t>all information that would promote safety because that is the overarching intent of the Act</a:t>
            </a:r>
            <a:endParaRPr lang="en-US" sz="2500" dirty="0"/>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000" dirty="0" smtClean="0"/>
              <a:t>Considerations in Issuing a</a:t>
            </a:r>
            <a:br>
              <a:rPr lang="en-US" sz="3000" dirty="0" smtClean="0"/>
            </a:br>
            <a:r>
              <a:rPr lang="en-US" sz="3000" dirty="0" smtClean="0"/>
              <a:t>Timely Warning?</a:t>
            </a:r>
          </a:p>
        </p:txBody>
      </p:sp>
      <p:sp>
        <p:nvSpPr>
          <p:cNvPr id="19459" name="Content Placeholder 2"/>
          <p:cNvSpPr>
            <a:spLocks noGrp="1"/>
          </p:cNvSpPr>
          <p:nvPr>
            <p:ph idx="1"/>
          </p:nvPr>
        </p:nvSpPr>
        <p:spPr/>
        <p:txBody>
          <a:bodyPr/>
          <a:lstStyle/>
          <a:p>
            <a:pPr lvl="0"/>
            <a:r>
              <a:rPr lang="en-US" sz="2500" dirty="0" smtClean="0">
                <a:solidFill>
                  <a:schemeClr val="tx1"/>
                </a:solidFill>
                <a:latin typeface="+mn-lt"/>
                <a:ea typeface="+mn-ea"/>
                <a:cs typeface="+mn-cs"/>
              </a:rPr>
              <a:t>The issuing of a timely warning must be decided on a case-by-case basis in light of all the facts surrounding a crime, including: </a:t>
            </a:r>
          </a:p>
          <a:p>
            <a:pPr lvl="1"/>
            <a:r>
              <a:rPr lang="en-US" sz="2500" dirty="0" smtClean="0">
                <a:solidFill>
                  <a:schemeClr val="tx1"/>
                </a:solidFill>
                <a:latin typeface="+mn-lt"/>
              </a:rPr>
              <a:t>the nature of the crime</a:t>
            </a:r>
          </a:p>
          <a:p>
            <a:pPr lvl="1"/>
            <a:r>
              <a:rPr lang="en-US" sz="2500" dirty="0" smtClean="0">
                <a:solidFill>
                  <a:schemeClr val="tx1"/>
                </a:solidFill>
                <a:latin typeface="+mn-lt"/>
              </a:rPr>
              <a:t>the continuing danger to the campus community</a:t>
            </a:r>
          </a:p>
          <a:p>
            <a:pPr lvl="1"/>
            <a:r>
              <a:rPr lang="en-US" sz="2500" dirty="0" smtClean="0">
                <a:solidFill>
                  <a:schemeClr val="tx1"/>
                </a:solidFill>
                <a:latin typeface="+mn-lt"/>
              </a:rPr>
              <a:t>the possible risk of compromising law enforcement efforts. </a:t>
            </a:r>
          </a:p>
          <a:p>
            <a:endParaRPr lang="en-US" sz="2400" dirty="0" smtClean="0">
              <a:solidFill>
                <a:srgbClr val="000066"/>
              </a:solidFill>
            </a:endParaRPr>
          </a:p>
        </p:txBody>
      </p:sp>
      <p:sp>
        <p:nvSpPr>
          <p:cNvPr id="1946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946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52400"/>
            <a:ext cx="8229600" cy="1295400"/>
          </a:xfrm>
        </p:spPr>
        <p:txBody>
          <a:bodyPr/>
          <a:lstStyle/>
          <a:p>
            <a:r>
              <a:rPr lang="en-US" sz="3000" dirty="0" smtClean="0"/>
              <a:t>Considerations in Issuing a</a:t>
            </a:r>
            <a:br>
              <a:rPr lang="en-US" sz="3000" dirty="0" smtClean="0"/>
            </a:br>
            <a:r>
              <a:rPr lang="en-US" sz="3000" dirty="0" smtClean="0"/>
              <a:t>Timely Warning? </a:t>
            </a:r>
            <a:r>
              <a:rPr lang="en-US" sz="2400" dirty="0" smtClean="0"/>
              <a:t> </a:t>
            </a:r>
            <a:br>
              <a:rPr lang="en-US" sz="2400" dirty="0" smtClean="0"/>
            </a:br>
            <a:r>
              <a:rPr lang="en-US" sz="2400" dirty="0" smtClean="0"/>
              <a:t>Cont.</a:t>
            </a:r>
            <a:r>
              <a:rPr lang="en-US" sz="2700" dirty="0" smtClean="0"/>
              <a:t/>
            </a:r>
            <a:br>
              <a:rPr lang="en-US" sz="2700" dirty="0" smtClean="0"/>
            </a:br>
            <a:endParaRPr lang="en-US" sz="2700" dirty="0" smtClean="0"/>
          </a:p>
        </p:txBody>
      </p:sp>
      <p:sp>
        <p:nvSpPr>
          <p:cNvPr id="19459" name="Content Placeholder 2"/>
          <p:cNvSpPr>
            <a:spLocks noGrp="1"/>
          </p:cNvSpPr>
          <p:nvPr>
            <p:ph idx="1"/>
          </p:nvPr>
        </p:nvSpPr>
        <p:spPr/>
        <p:txBody>
          <a:bodyPr/>
          <a:lstStyle/>
          <a:p>
            <a:pPr lvl="0"/>
            <a:endParaRPr lang="en-US" sz="2400" dirty="0" smtClean="0">
              <a:solidFill>
                <a:schemeClr val="tx1"/>
              </a:solidFill>
              <a:latin typeface="+mn-lt"/>
              <a:ea typeface="+mn-ea"/>
              <a:cs typeface="+mn-cs"/>
            </a:endParaRPr>
          </a:p>
          <a:p>
            <a:pPr lvl="0"/>
            <a:endParaRPr lang="en-US" sz="2400" dirty="0" smtClean="0"/>
          </a:p>
          <a:p>
            <a:pPr lvl="0"/>
            <a:r>
              <a:rPr lang="en-US" sz="2400" dirty="0" smtClean="0">
                <a:solidFill>
                  <a:schemeClr val="tx1"/>
                </a:solidFill>
                <a:latin typeface="+mn-lt"/>
                <a:ea typeface="+mn-ea"/>
                <a:cs typeface="+mn-cs"/>
              </a:rPr>
              <a:t>DOE guidance suggests the policy on timely warnings specify who, or which office, is responsible for issuing the warnings </a:t>
            </a:r>
          </a:p>
          <a:p>
            <a:pPr>
              <a:buNone/>
            </a:pPr>
            <a:endParaRPr lang="en-US" sz="2400" dirty="0" smtClean="0">
              <a:solidFill>
                <a:srgbClr val="000066"/>
              </a:solidFill>
            </a:endParaRPr>
          </a:p>
        </p:txBody>
      </p:sp>
      <p:sp>
        <p:nvSpPr>
          <p:cNvPr id="1946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1946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152400"/>
            <a:ext cx="7162800" cy="1139825"/>
          </a:xfrm>
        </p:spPr>
        <p:txBody>
          <a:bodyPr/>
          <a:lstStyle/>
          <a:p>
            <a:r>
              <a:rPr lang="en-US" sz="2800" dirty="0" smtClean="0"/>
              <a:t>How is the Timely Warning </a:t>
            </a:r>
            <a:br>
              <a:rPr lang="en-US" sz="2800" dirty="0" smtClean="0"/>
            </a:br>
            <a:r>
              <a:rPr lang="en-US" sz="2800" dirty="0" smtClean="0"/>
              <a:t>Communicated to the Campus </a:t>
            </a:r>
            <a:br>
              <a:rPr lang="en-US" sz="2800" dirty="0" smtClean="0"/>
            </a:br>
            <a:r>
              <a:rPr lang="en-US" sz="2800" dirty="0" smtClean="0"/>
              <a:t>Community? </a:t>
            </a:r>
            <a:endParaRPr lang="en-US" sz="2800" dirty="0"/>
          </a:p>
        </p:txBody>
      </p:sp>
      <p:sp>
        <p:nvSpPr>
          <p:cNvPr id="23555" name="Content Placeholder 2"/>
          <p:cNvSpPr>
            <a:spLocks noGrp="1"/>
          </p:cNvSpPr>
          <p:nvPr>
            <p:ph idx="1"/>
          </p:nvPr>
        </p:nvSpPr>
        <p:spPr/>
        <p:txBody>
          <a:bodyPr/>
          <a:lstStyle/>
          <a:p>
            <a:pPr lvl="0">
              <a:defRPr/>
            </a:pPr>
            <a:endParaRPr lang="en-US" sz="2800" dirty="0" smtClean="0">
              <a:solidFill>
                <a:schemeClr val="tx1"/>
              </a:solidFill>
              <a:latin typeface="+mn-lt"/>
              <a:ea typeface="+mn-ea"/>
              <a:cs typeface="+mn-cs"/>
            </a:endParaRPr>
          </a:p>
          <a:p>
            <a:pPr lvl="0">
              <a:defRPr/>
            </a:pPr>
            <a:endParaRPr lang="en-US" sz="2800" dirty="0" smtClean="0"/>
          </a:p>
          <a:p>
            <a:pPr lvl="0">
              <a:defRPr/>
            </a:pPr>
            <a:r>
              <a:rPr lang="en-US" sz="2800" dirty="0" smtClean="0">
                <a:solidFill>
                  <a:schemeClr val="tx1"/>
                </a:solidFill>
                <a:latin typeface="+mn-lt"/>
                <a:ea typeface="+mn-ea"/>
                <a:cs typeface="+mn-cs"/>
              </a:rPr>
              <a:t>The format for the warning has not been mandated, but it must be timely and reasonably likely to reach the entire campus community to aid in the prevention of similar crimes.</a:t>
            </a:r>
          </a:p>
          <a:p>
            <a:pPr>
              <a:defRPr/>
            </a:pPr>
            <a:endParaRPr lang="en-US" sz="255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8600"/>
            <a:ext cx="8229600" cy="1219200"/>
          </a:xfrm>
        </p:spPr>
        <p:txBody>
          <a:bodyPr/>
          <a:lstStyle/>
          <a:p>
            <a:r>
              <a:rPr lang="en-US" sz="2700" dirty="0" smtClean="0"/>
              <a:t>How is the Timely Warning </a:t>
            </a:r>
            <a:br>
              <a:rPr lang="en-US" sz="2700" dirty="0" smtClean="0"/>
            </a:br>
            <a:r>
              <a:rPr lang="en-US" sz="2700" dirty="0" smtClean="0"/>
              <a:t>Communicated to the Campus </a:t>
            </a:r>
            <a:br>
              <a:rPr lang="en-US" sz="2700" dirty="0" smtClean="0"/>
            </a:br>
            <a:r>
              <a:rPr lang="en-US" sz="2700" dirty="0" smtClean="0"/>
              <a:t>Community?  </a:t>
            </a:r>
            <a:r>
              <a:rPr lang="en-US" sz="2400" dirty="0" smtClean="0"/>
              <a:t>Cont.</a:t>
            </a:r>
          </a:p>
        </p:txBody>
      </p:sp>
      <p:sp>
        <p:nvSpPr>
          <p:cNvPr id="21507" name="Content Placeholder 2"/>
          <p:cNvSpPr>
            <a:spLocks noGrp="1"/>
          </p:cNvSpPr>
          <p:nvPr>
            <p:ph idx="1"/>
          </p:nvPr>
        </p:nvSpPr>
        <p:spPr>
          <a:xfrm>
            <a:off x="457200" y="1752600"/>
            <a:ext cx="8229600" cy="4191000"/>
          </a:xfrm>
        </p:spPr>
        <p:txBody>
          <a:bodyPr/>
          <a:lstStyle/>
          <a:p>
            <a:pPr lvl="0"/>
            <a:r>
              <a:rPr lang="en-US" sz="2500" dirty="0" smtClean="0">
                <a:solidFill>
                  <a:schemeClr val="tx1"/>
                </a:solidFill>
                <a:latin typeface="+mn-lt"/>
                <a:ea typeface="+mn-ea"/>
                <a:cs typeface="+mn-cs"/>
              </a:rPr>
              <a:t>Timely warnings must be issued in a manner that gets the word out quickly communitywide. They may be:</a:t>
            </a:r>
          </a:p>
          <a:p>
            <a:pPr lvl="1"/>
            <a:r>
              <a:rPr lang="en-US" sz="2500" dirty="0" smtClean="0">
                <a:solidFill>
                  <a:schemeClr val="tx1"/>
                </a:solidFill>
                <a:latin typeface="+mn-lt"/>
              </a:rPr>
              <a:t>e-mailed</a:t>
            </a:r>
          </a:p>
          <a:p>
            <a:pPr lvl="1"/>
            <a:r>
              <a:rPr lang="en-US" sz="2500" dirty="0" smtClean="0">
                <a:solidFill>
                  <a:schemeClr val="tx1"/>
                </a:solidFill>
                <a:latin typeface="+mn-lt"/>
              </a:rPr>
              <a:t>texted</a:t>
            </a:r>
          </a:p>
          <a:p>
            <a:pPr lvl="1"/>
            <a:r>
              <a:rPr lang="en-US" sz="2500" dirty="0" smtClean="0"/>
              <a:t>p</a:t>
            </a:r>
            <a:r>
              <a:rPr lang="en-US" sz="2500" dirty="0" smtClean="0">
                <a:solidFill>
                  <a:schemeClr val="tx1"/>
                </a:solidFill>
                <a:latin typeface="+mn-lt"/>
              </a:rPr>
              <a:t>osted </a:t>
            </a:r>
            <a:r>
              <a:rPr lang="en-US" sz="2500" dirty="0" smtClean="0">
                <a:solidFill>
                  <a:schemeClr val="tx1"/>
                </a:solidFill>
                <a:latin typeface="+mn-lt"/>
              </a:rPr>
              <a:t>around campus</a:t>
            </a:r>
          </a:p>
          <a:p>
            <a:pPr lvl="1"/>
            <a:r>
              <a:rPr lang="en-US" sz="2500" dirty="0" smtClean="0">
                <a:solidFill>
                  <a:schemeClr val="tx1"/>
                </a:solidFill>
                <a:latin typeface="+mn-lt"/>
              </a:rPr>
              <a:t>a combination of dissemination methods may be used </a:t>
            </a:r>
          </a:p>
          <a:p>
            <a:endParaRPr lang="en-US" dirty="0" smtClean="0"/>
          </a:p>
        </p:txBody>
      </p:sp>
      <p:sp>
        <p:nvSpPr>
          <p:cNvPr id="21508"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1509"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22387"/>
          </a:xfrm>
        </p:spPr>
        <p:txBody>
          <a:bodyPr/>
          <a:lstStyle/>
          <a:p>
            <a:r>
              <a:rPr lang="en-US" dirty="0" smtClean="0"/>
              <a:t>Timely Warnings vs.</a:t>
            </a:r>
            <a:br>
              <a:rPr lang="en-US" dirty="0" smtClean="0"/>
            </a:br>
            <a:r>
              <a:rPr lang="en-US" dirty="0" smtClean="0"/>
              <a:t>Emergency Warnings</a:t>
            </a:r>
            <a:endParaRPr lang="en-US" dirty="0"/>
          </a:p>
        </p:txBody>
      </p:sp>
      <p:sp>
        <p:nvSpPr>
          <p:cNvPr id="3" name="Content Placeholder 2"/>
          <p:cNvSpPr>
            <a:spLocks noGrp="1"/>
          </p:cNvSpPr>
          <p:nvPr>
            <p:ph idx="1"/>
          </p:nvPr>
        </p:nvSpPr>
        <p:spPr/>
        <p:txBody>
          <a:bodyPr/>
          <a:lstStyle/>
          <a:p>
            <a:r>
              <a:rPr lang="en-US" sz="2400" dirty="0" smtClean="0"/>
              <a:t>After the tragic shootings at Virginia Tech and Northern Illinois, most colleges developed emergency notification </a:t>
            </a:r>
            <a:r>
              <a:rPr lang="en-US" sz="2400" dirty="0" smtClean="0"/>
              <a:t>systems </a:t>
            </a:r>
            <a:r>
              <a:rPr lang="en-US" sz="2400" dirty="0" smtClean="0"/>
              <a:t>for </a:t>
            </a:r>
            <a:r>
              <a:rPr lang="en-US" sz="2400" dirty="0" smtClean="0"/>
              <a:t>immediate dangers including active shooters, fires, or severe and dangerous </a:t>
            </a:r>
            <a:r>
              <a:rPr lang="en-US" sz="2400" dirty="0" smtClean="0"/>
              <a:t>weather</a:t>
            </a:r>
          </a:p>
          <a:p>
            <a:r>
              <a:rPr lang="en-US" sz="2400" dirty="0" smtClean="0"/>
              <a:t>N</a:t>
            </a:r>
            <a:r>
              <a:rPr lang="en-US" sz="2400" dirty="0" smtClean="0"/>
              <a:t>ew </a:t>
            </a:r>
            <a:r>
              <a:rPr lang="en-US" sz="2400" dirty="0" smtClean="0"/>
              <a:t>regulations clarify that </a:t>
            </a:r>
            <a:r>
              <a:rPr lang="en-US" sz="2400" dirty="0" smtClean="0"/>
              <a:t>if procedures </a:t>
            </a:r>
            <a:r>
              <a:rPr lang="en-US" sz="2400" dirty="0" smtClean="0"/>
              <a:t>on emergency </a:t>
            </a:r>
            <a:r>
              <a:rPr lang="en-US" sz="2400" dirty="0" smtClean="0"/>
              <a:t>notification are followed in </a:t>
            </a:r>
            <a:r>
              <a:rPr lang="en-US" sz="2400" dirty="0" smtClean="0"/>
              <a:t>the case of an immediate threat to health or safety, </a:t>
            </a:r>
            <a:r>
              <a:rPr lang="en-US" sz="2400" dirty="0" smtClean="0"/>
              <a:t>campuses need </a:t>
            </a:r>
            <a:r>
              <a:rPr lang="en-US" sz="2400" dirty="0" smtClean="0"/>
              <a:t>not issue a timely warning for the same </a:t>
            </a:r>
            <a:r>
              <a:rPr lang="en-US" sz="2400" dirty="0" smtClean="0"/>
              <a:t>danger</a:t>
            </a:r>
          </a:p>
          <a:p>
            <a:r>
              <a:rPr lang="en-US" sz="2400" dirty="0" smtClean="0"/>
              <a:t>Appropriate </a:t>
            </a:r>
            <a:r>
              <a:rPr lang="en-US" sz="2400" dirty="0" smtClean="0"/>
              <a:t>follow-up information regarding the </a:t>
            </a:r>
            <a:r>
              <a:rPr lang="en-US" sz="2400" dirty="0" smtClean="0"/>
              <a:t>circumstances should still be provided </a:t>
            </a:r>
            <a:r>
              <a:rPr lang="en-US" sz="2400" dirty="0" smtClean="0"/>
              <a:t> </a:t>
            </a:r>
            <a:r>
              <a:rPr lang="en-US" dirty="0" smtClean="0"/>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Notification Procedures</a:t>
            </a:r>
            <a:endParaRPr lang="en-US" dirty="0"/>
          </a:p>
        </p:txBody>
      </p:sp>
      <p:sp>
        <p:nvSpPr>
          <p:cNvPr id="3" name="Content Placeholder 2"/>
          <p:cNvSpPr>
            <a:spLocks noGrp="1"/>
          </p:cNvSpPr>
          <p:nvPr>
            <p:ph idx="1"/>
          </p:nvPr>
        </p:nvSpPr>
        <p:spPr/>
        <p:txBody>
          <a:bodyPr/>
          <a:lstStyle/>
          <a:p>
            <a:r>
              <a:rPr lang="en-US" sz="1800" dirty="0" smtClean="0"/>
              <a:t>The Annual Safety/</a:t>
            </a:r>
            <a:r>
              <a:rPr lang="en-US" sz="1800" dirty="0" err="1" smtClean="0"/>
              <a:t>Clery</a:t>
            </a:r>
            <a:r>
              <a:rPr lang="en-US" sz="1800" dirty="0" smtClean="0"/>
              <a:t> Report must </a:t>
            </a:r>
            <a:r>
              <a:rPr lang="en-US" sz="1800" dirty="0" smtClean="0"/>
              <a:t>include a statement of policy regarding emergency response and evacuation </a:t>
            </a:r>
            <a:r>
              <a:rPr lang="en-US" sz="1800" dirty="0" smtClean="0"/>
              <a:t>procedures that includes: </a:t>
            </a:r>
          </a:p>
          <a:p>
            <a:pPr lvl="1"/>
            <a:r>
              <a:rPr lang="en-US" sz="1800" dirty="0" smtClean="0"/>
              <a:t>the </a:t>
            </a:r>
            <a:r>
              <a:rPr lang="en-US" sz="1800" dirty="0" smtClean="0"/>
              <a:t>procedures used to immediately notify the campus community of an immediate threat to health or </a:t>
            </a:r>
            <a:r>
              <a:rPr lang="en-US" sz="1800" dirty="0" smtClean="0"/>
              <a:t>safety</a:t>
            </a:r>
            <a:endParaRPr lang="en-US" sz="1800" dirty="0" smtClean="0"/>
          </a:p>
          <a:p>
            <a:pPr lvl="1"/>
            <a:r>
              <a:rPr lang="en-US" sz="1800" dirty="0" smtClean="0"/>
              <a:t>a description of the process used to:</a:t>
            </a:r>
          </a:p>
          <a:p>
            <a:pPr lvl="2"/>
            <a:r>
              <a:rPr lang="en-US" sz="1800" dirty="0" smtClean="0"/>
              <a:t>confirm there is an </a:t>
            </a:r>
            <a:r>
              <a:rPr lang="en-US" sz="1800" dirty="0" smtClean="0"/>
              <a:t>emergency</a:t>
            </a:r>
            <a:endParaRPr lang="en-US" sz="1800" dirty="0" smtClean="0"/>
          </a:p>
          <a:p>
            <a:pPr lvl="2"/>
            <a:r>
              <a:rPr lang="en-US" sz="1800" dirty="0" smtClean="0"/>
              <a:t>determine </a:t>
            </a:r>
            <a:r>
              <a:rPr lang="en-US" sz="1800" dirty="0" smtClean="0"/>
              <a:t>who on campus must </a:t>
            </a:r>
            <a:r>
              <a:rPr lang="en-US" sz="1800" dirty="0" smtClean="0"/>
              <a:t>be </a:t>
            </a:r>
            <a:r>
              <a:rPr lang="en-US" sz="1800" dirty="0" smtClean="0"/>
              <a:t>warned</a:t>
            </a:r>
          </a:p>
          <a:p>
            <a:pPr lvl="2"/>
            <a:r>
              <a:rPr lang="en-US" sz="1800" dirty="0" smtClean="0"/>
              <a:t>determine </a:t>
            </a:r>
            <a:r>
              <a:rPr lang="en-US" sz="1800" dirty="0" smtClean="0"/>
              <a:t>the appropriate content of the </a:t>
            </a:r>
            <a:r>
              <a:rPr lang="en-US" sz="1800" dirty="0" smtClean="0"/>
              <a:t>warning, </a:t>
            </a:r>
            <a:r>
              <a:rPr lang="en-US" sz="1800" dirty="0" smtClean="0"/>
              <a:t>and</a:t>
            </a:r>
          </a:p>
          <a:p>
            <a:pPr lvl="2"/>
            <a:r>
              <a:rPr lang="en-US" sz="1800" dirty="0" smtClean="0"/>
              <a:t>send the notification.</a:t>
            </a:r>
          </a:p>
          <a:p>
            <a:pPr lvl="1"/>
            <a:r>
              <a:rPr lang="en-US" sz="1800" dirty="0" smtClean="0"/>
              <a:t>a statement </a:t>
            </a:r>
            <a:r>
              <a:rPr lang="en-US" sz="1800" dirty="0" smtClean="0"/>
              <a:t>a </a:t>
            </a:r>
            <a:r>
              <a:rPr lang="en-US" sz="1800" dirty="0" smtClean="0"/>
              <a:t>notice will be sent without </a:t>
            </a:r>
            <a:r>
              <a:rPr lang="en-US" sz="1800" dirty="0" smtClean="0"/>
              <a:t>delay unless it will compromise </a:t>
            </a:r>
            <a:r>
              <a:rPr lang="en-US" sz="1800" dirty="0" smtClean="0"/>
              <a:t>the effort to deal with the emergency or rescue a victim;</a:t>
            </a:r>
          </a:p>
          <a:p>
            <a:pPr lvl="1"/>
            <a:r>
              <a:rPr lang="en-US" sz="1800" dirty="0" smtClean="0"/>
              <a:t>a list of the </a:t>
            </a:r>
            <a:r>
              <a:rPr lang="en-US" sz="1800" dirty="0" smtClean="0"/>
              <a:t>people tasked </a:t>
            </a:r>
            <a:r>
              <a:rPr lang="en-US" sz="1800" dirty="0" smtClean="0"/>
              <a:t>with determining whether an emergency </a:t>
            </a:r>
            <a:r>
              <a:rPr lang="en-US" sz="1800" dirty="0" smtClean="0"/>
              <a:t>exists</a:t>
            </a:r>
            <a:endParaRPr lang="en-US" sz="1800" dirty="0" smtClean="0"/>
          </a:p>
          <a:p>
            <a:pPr lvl="0"/>
            <a:r>
              <a:rPr lang="en-US" sz="1800" dirty="0" smtClean="0"/>
              <a:t>the campus procedure for disseminating emergency information to the larger </a:t>
            </a:r>
            <a:r>
              <a:rPr lang="en-US" sz="1800" dirty="0" smtClean="0"/>
              <a:t>community, such as contacting media outlets or updating the website</a:t>
            </a:r>
            <a:endParaRPr lang="en-US" sz="1800"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Notification </a:t>
            </a:r>
            <a:r>
              <a:rPr lang="en-US" dirty="0" smtClean="0"/>
              <a:t>Procedures </a:t>
            </a:r>
            <a:endParaRPr lang="en-US" dirty="0"/>
          </a:p>
        </p:txBody>
      </p:sp>
      <p:sp>
        <p:nvSpPr>
          <p:cNvPr id="3" name="Content Placeholder 2"/>
          <p:cNvSpPr>
            <a:spLocks noGrp="1"/>
          </p:cNvSpPr>
          <p:nvPr>
            <p:ph idx="1"/>
          </p:nvPr>
        </p:nvSpPr>
        <p:spPr/>
        <p:txBody>
          <a:bodyPr/>
          <a:lstStyle/>
          <a:p>
            <a:r>
              <a:rPr lang="en-US" sz="2400" dirty="0" smtClean="0"/>
              <a:t>Further, </a:t>
            </a:r>
            <a:r>
              <a:rPr lang="en-US" sz="2400" dirty="0" smtClean="0"/>
              <a:t>the Annual Safety Report/</a:t>
            </a:r>
            <a:r>
              <a:rPr lang="en-US" sz="2400" dirty="0" err="1" smtClean="0"/>
              <a:t>Clery</a:t>
            </a:r>
            <a:r>
              <a:rPr lang="en-US" sz="2400" dirty="0" smtClean="0"/>
              <a:t> Report must disclose procedures </a:t>
            </a:r>
            <a:r>
              <a:rPr lang="en-US" sz="2400" dirty="0" smtClean="0"/>
              <a:t>to test </a:t>
            </a:r>
            <a:r>
              <a:rPr lang="en-US" sz="2400" dirty="0" smtClean="0"/>
              <a:t>emergency </a:t>
            </a:r>
            <a:r>
              <a:rPr lang="en-US" sz="2400" dirty="0" smtClean="0"/>
              <a:t>response and evacuation </a:t>
            </a:r>
            <a:r>
              <a:rPr lang="en-US" sz="2400" dirty="0" smtClean="0"/>
              <a:t>systems </a:t>
            </a:r>
            <a:r>
              <a:rPr lang="en-US" sz="2400" dirty="0" smtClean="0"/>
              <a:t>at least once per year including:</a:t>
            </a:r>
          </a:p>
          <a:p>
            <a:pPr lvl="1"/>
            <a:r>
              <a:rPr lang="en-US" sz="2400" dirty="0" smtClean="0"/>
              <a:t>performing tests that are announced or </a:t>
            </a:r>
            <a:r>
              <a:rPr lang="en-US" sz="2400" dirty="0" smtClean="0"/>
              <a:t>unannounced</a:t>
            </a:r>
            <a:endParaRPr lang="en-US" sz="2400" dirty="0" smtClean="0"/>
          </a:p>
          <a:p>
            <a:pPr lvl="1"/>
            <a:r>
              <a:rPr lang="en-US" sz="2400" dirty="0" smtClean="0"/>
              <a:t>publicizing the emergency response and evacuation procedures in connection with </a:t>
            </a:r>
            <a:r>
              <a:rPr lang="en-US" sz="2400" dirty="0" smtClean="0"/>
              <a:t>one </a:t>
            </a:r>
            <a:r>
              <a:rPr lang="en-US" sz="2400" dirty="0" smtClean="0"/>
              <a:t>test per </a:t>
            </a:r>
            <a:r>
              <a:rPr lang="en-US" sz="2400" dirty="0" smtClean="0"/>
              <a:t>year, </a:t>
            </a:r>
            <a:r>
              <a:rPr lang="en-US" sz="2400" dirty="0" smtClean="0"/>
              <a:t>and</a:t>
            </a:r>
          </a:p>
          <a:p>
            <a:pPr lvl="1"/>
            <a:r>
              <a:rPr lang="en-US" sz="2400" dirty="0" smtClean="0"/>
              <a:t>keeping certain records for each emergency response and evacuation test including:</a:t>
            </a:r>
          </a:p>
          <a:p>
            <a:pPr lvl="2"/>
            <a:r>
              <a:rPr lang="en-US" sz="2400" dirty="0" smtClean="0"/>
              <a:t>a description of the test;</a:t>
            </a:r>
          </a:p>
          <a:p>
            <a:pPr lvl="2"/>
            <a:r>
              <a:rPr lang="en-US" sz="2400" dirty="0" smtClean="0"/>
              <a:t>the date and time of the test; and</a:t>
            </a:r>
          </a:p>
          <a:p>
            <a:pPr lvl="2"/>
            <a:r>
              <a:rPr lang="en-US" sz="2400" dirty="0" smtClean="0"/>
              <a:t>whether the test was announced or unannounced.</a:t>
            </a:r>
          </a:p>
          <a:p>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000" dirty="0" smtClean="0"/>
              <a:t>Importance of Compliance?</a:t>
            </a:r>
          </a:p>
        </p:txBody>
      </p:sp>
      <p:sp>
        <p:nvSpPr>
          <p:cNvPr id="22531" name="Content Placeholder 2"/>
          <p:cNvSpPr>
            <a:spLocks noGrp="1"/>
          </p:cNvSpPr>
          <p:nvPr>
            <p:ph idx="1"/>
          </p:nvPr>
        </p:nvSpPr>
        <p:spPr>
          <a:xfrm>
            <a:off x="457200" y="1752600"/>
            <a:ext cx="8229600" cy="4378325"/>
          </a:xfrm>
        </p:spPr>
        <p:txBody>
          <a:bodyPr/>
          <a:lstStyle/>
          <a:p>
            <a:pPr lvl="0"/>
            <a:endParaRPr lang="en-US" sz="3200" dirty="0" smtClean="0">
              <a:solidFill>
                <a:schemeClr val="tx1"/>
              </a:solidFill>
              <a:latin typeface="+mn-lt"/>
              <a:ea typeface="+mn-ea"/>
              <a:cs typeface="+mn-cs"/>
            </a:endParaRPr>
          </a:p>
          <a:p>
            <a:pPr lvl="0"/>
            <a:endParaRPr lang="en-US" sz="3200" dirty="0" smtClean="0"/>
          </a:p>
          <a:p>
            <a:pPr lvl="0"/>
            <a:r>
              <a:rPr lang="en-US" sz="2500" dirty="0" smtClean="0">
                <a:solidFill>
                  <a:schemeClr val="tx1"/>
                </a:solidFill>
                <a:latin typeface="+mn-lt"/>
                <a:ea typeface="+mn-ea"/>
                <a:cs typeface="+mn-cs"/>
              </a:rPr>
              <a:t>DOE can issue civil fines up to $27,500 </a:t>
            </a:r>
            <a:r>
              <a:rPr lang="en-US" sz="2500" b="1" dirty="0" smtClean="0">
                <a:solidFill>
                  <a:schemeClr val="tx1"/>
                </a:solidFill>
                <a:latin typeface="+mn-lt"/>
                <a:ea typeface="+mn-ea"/>
                <a:cs typeface="+mn-cs"/>
              </a:rPr>
              <a:t>per violation</a:t>
            </a:r>
            <a:endParaRPr lang="en-US" sz="2500" dirty="0" smtClean="0">
              <a:solidFill>
                <a:schemeClr val="tx1"/>
              </a:solidFill>
              <a:latin typeface="+mn-lt"/>
              <a:ea typeface="+mn-ea"/>
              <a:cs typeface="+mn-cs"/>
            </a:endParaRPr>
          </a:p>
          <a:p>
            <a:pPr>
              <a:buNone/>
            </a:pPr>
            <a:endParaRPr lang="en-US" dirty="0" smtClean="0">
              <a:solidFill>
                <a:srgbClr val="000066"/>
              </a:solidFill>
            </a:endParaRPr>
          </a:p>
        </p:txBody>
      </p:sp>
      <p:sp>
        <p:nvSpPr>
          <p:cNvPr id="22532"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2533"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3000" dirty="0" smtClean="0"/>
              <a:t>Importance of Compliance?</a:t>
            </a:r>
            <a:br>
              <a:rPr lang="en-US" sz="3000" dirty="0" smtClean="0"/>
            </a:br>
            <a:r>
              <a:rPr lang="en-US" sz="2400" dirty="0" smtClean="0"/>
              <a:t>Cont.</a:t>
            </a:r>
          </a:p>
        </p:txBody>
      </p:sp>
      <p:sp>
        <p:nvSpPr>
          <p:cNvPr id="23555" name="Content Placeholder 2"/>
          <p:cNvSpPr>
            <a:spLocks noGrp="1"/>
          </p:cNvSpPr>
          <p:nvPr>
            <p:ph idx="1"/>
          </p:nvPr>
        </p:nvSpPr>
        <p:spPr/>
        <p:txBody>
          <a:bodyPr/>
          <a:lstStyle/>
          <a:p>
            <a:pPr lvl="0"/>
            <a:r>
              <a:rPr lang="en-US" sz="2500" dirty="0" smtClean="0">
                <a:solidFill>
                  <a:schemeClr val="tx1"/>
                </a:solidFill>
                <a:latin typeface="+mn-lt"/>
                <a:ea typeface="+mn-ea"/>
                <a:cs typeface="+mn-cs"/>
              </a:rPr>
              <a:t>Examples: </a:t>
            </a:r>
          </a:p>
          <a:p>
            <a:pPr>
              <a:buNone/>
            </a:pPr>
            <a:r>
              <a:rPr lang="en-US" sz="2000" dirty="0" smtClean="0"/>
              <a:t>	</a:t>
            </a:r>
            <a:r>
              <a:rPr lang="en-US" sz="2000" u="sng" dirty="0" smtClean="0">
                <a:solidFill>
                  <a:schemeClr val="tx1"/>
                </a:solidFill>
                <a:latin typeface="+mn-lt"/>
                <a:ea typeface="+mn-ea"/>
                <a:cs typeface="+mn-cs"/>
              </a:rPr>
              <a:t>Eastern Michigan University</a:t>
            </a:r>
            <a:r>
              <a:rPr lang="en-US" sz="2000" dirty="0" smtClean="0">
                <a:solidFill>
                  <a:schemeClr val="tx1"/>
                </a:solidFill>
                <a:latin typeface="+mn-lt"/>
                <a:ea typeface="+mn-ea"/>
                <a:cs typeface="+mn-cs"/>
              </a:rPr>
              <a:t> paid $350,000 in fines in 2008  for "very serious, numerous and repeated" violations of the </a:t>
            </a:r>
            <a:r>
              <a:rPr lang="en-US" sz="2000" dirty="0" err="1" smtClean="0">
                <a:solidFill>
                  <a:schemeClr val="tx1"/>
                </a:solidFill>
                <a:latin typeface="+mn-lt"/>
                <a:ea typeface="+mn-ea"/>
                <a:cs typeface="+mn-cs"/>
              </a:rPr>
              <a:t>Clery</a:t>
            </a:r>
            <a:r>
              <a:rPr lang="en-US" sz="2000" dirty="0" smtClean="0">
                <a:solidFill>
                  <a:schemeClr val="tx1"/>
                </a:solidFill>
                <a:latin typeface="+mn-lt"/>
                <a:ea typeface="+mn-ea"/>
                <a:cs typeface="+mn-cs"/>
              </a:rPr>
              <a:t> Act, generally including failing to issue a warning about a murder, a lack of "administrative capability" in complying with </a:t>
            </a:r>
            <a:r>
              <a:rPr lang="en-US" sz="2000" dirty="0" err="1" smtClean="0">
                <a:solidFill>
                  <a:schemeClr val="tx1"/>
                </a:solidFill>
                <a:latin typeface="+mn-lt"/>
                <a:ea typeface="+mn-ea"/>
                <a:cs typeface="+mn-cs"/>
              </a:rPr>
              <a:t>Clery</a:t>
            </a:r>
            <a:r>
              <a:rPr lang="en-US" sz="2000" dirty="0" smtClean="0">
                <a:solidFill>
                  <a:schemeClr val="tx1"/>
                </a:solidFill>
                <a:latin typeface="+mn-lt"/>
                <a:ea typeface="+mn-ea"/>
                <a:cs typeface="+mn-cs"/>
              </a:rPr>
              <a:t>, failure to have a timely warning policy, failing to properly disclose crime statistics including forcible sex offenses for each of three years (2003-2005), failing to properly disclose all required security policies for each of three years (2003-2005), failing to properly report crime statistics from outside law enforcement agencies for each of three years (2003-2005), and for failing to properly maintain a public crime log (the murder was logged as a "medical assist" instead of a crime).  </a:t>
            </a:r>
          </a:p>
          <a:p>
            <a:pPr>
              <a:buFont typeface="Wingdings" pitchFamily="2" charset="2"/>
              <a:buNone/>
            </a:pPr>
            <a:endParaRPr lang="en-US" dirty="0" smtClean="0">
              <a:solidFill>
                <a:srgbClr val="000066"/>
              </a:solidFill>
            </a:endParaRPr>
          </a:p>
        </p:txBody>
      </p:sp>
      <p:sp>
        <p:nvSpPr>
          <p:cNvPr id="23556"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3557"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dirty="0" smtClean="0"/>
              <a:t>What Does </a:t>
            </a:r>
            <a:r>
              <a:rPr lang="en-US" sz="3000" dirty="0" err="1" smtClean="0"/>
              <a:t>Clery</a:t>
            </a:r>
            <a:r>
              <a:rPr lang="en-US" sz="3000" dirty="0" smtClean="0"/>
              <a:t> Require?</a:t>
            </a:r>
            <a:endParaRPr lang="en-US" sz="3000" i="1" dirty="0" smtClean="0"/>
          </a:p>
        </p:txBody>
      </p:sp>
      <p:sp>
        <p:nvSpPr>
          <p:cNvPr id="23555" name="Content Placeholder 2"/>
          <p:cNvSpPr>
            <a:spLocks noGrp="1"/>
          </p:cNvSpPr>
          <p:nvPr>
            <p:ph idx="1"/>
          </p:nvPr>
        </p:nvSpPr>
        <p:spPr/>
        <p:txBody>
          <a:bodyPr/>
          <a:lstStyle/>
          <a:p>
            <a:pPr lvl="0"/>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Three </a:t>
            </a:r>
            <a:r>
              <a:rPr lang="en-US" sz="2500" dirty="0" smtClean="0">
                <a:solidFill>
                  <a:schemeClr val="tx1"/>
                </a:solidFill>
                <a:latin typeface="+mn-lt"/>
                <a:ea typeface="+mn-ea"/>
                <a:cs typeface="+mn-cs"/>
              </a:rPr>
              <a:t>primary </a:t>
            </a:r>
            <a:r>
              <a:rPr lang="en-US" sz="2500" dirty="0" smtClean="0">
                <a:solidFill>
                  <a:schemeClr val="tx1"/>
                </a:solidFill>
                <a:latin typeface="+mn-lt"/>
                <a:ea typeface="+mn-ea"/>
                <a:cs typeface="+mn-cs"/>
              </a:rPr>
              <a:t>categories of </a:t>
            </a:r>
            <a:r>
              <a:rPr lang="en-US" sz="2500" dirty="0" err="1" smtClean="0">
                <a:solidFill>
                  <a:schemeClr val="tx1"/>
                </a:solidFill>
                <a:latin typeface="+mn-lt"/>
                <a:ea typeface="+mn-ea"/>
                <a:cs typeface="+mn-cs"/>
              </a:rPr>
              <a:t>Clery</a:t>
            </a:r>
            <a:r>
              <a:rPr lang="en-US" sz="2500" dirty="0" smtClean="0"/>
              <a:t> </a:t>
            </a:r>
            <a:r>
              <a:rPr lang="en-US" sz="2500" dirty="0" smtClean="0"/>
              <a:t>requirements</a:t>
            </a:r>
            <a:r>
              <a:rPr lang="en-US" sz="2500" dirty="0" smtClean="0">
                <a:solidFill>
                  <a:schemeClr val="tx1"/>
                </a:solidFill>
                <a:latin typeface="+mn-lt"/>
                <a:ea typeface="+mn-ea"/>
                <a:cs typeface="+mn-cs"/>
              </a:rPr>
              <a:t>: </a:t>
            </a:r>
          </a:p>
          <a:p>
            <a:pPr lvl="0">
              <a:buNone/>
            </a:pPr>
            <a:endParaRPr lang="en-US" sz="2500" dirty="0" smtClean="0">
              <a:solidFill>
                <a:schemeClr val="tx1"/>
              </a:solidFill>
              <a:latin typeface="+mn-lt"/>
              <a:ea typeface="+mn-ea"/>
              <a:cs typeface="+mn-cs"/>
            </a:endParaRPr>
          </a:p>
          <a:p>
            <a:pPr lvl="1"/>
            <a:r>
              <a:rPr lang="en-US" sz="2500" dirty="0" smtClean="0">
                <a:solidFill>
                  <a:schemeClr val="tx1"/>
                </a:solidFill>
                <a:latin typeface="+mn-lt"/>
              </a:rPr>
              <a:t>policy disclosures</a:t>
            </a:r>
          </a:p>
          <a:p>
            <a:pPr lvl="1"/>
            <a:r>
              <a:rPr lang="en-US" sz="2500" dirty="0" smtClean="0">
                <a:solidFill>
                  <a:schemeClr val="tx1"/>
                </a:solidFill>
                <a:latin typeface="+mn-lt"/>
              </a:rPr>
              <a:t>records collection and retention</a:t>
            </a:r>
          </a:p>
          <a:p>
            <a:pPr lvl="1"/>
            <a:r>
              <a:rPr lang="en-US" sz="2500" dirty="0" smtClean="0">
                <a:solidFill>
                  <a:schemeClr val="tx1"/>
                </a:solidFill>
                <a:latin typeface="+mn-lt"/>
              </a:rPr>
              <a:t> information dissemination </a:t>
            </a:r>
            <a:endParaRPr lang="en-US" sz="2500" dirty="0" smtClean="0"/>
          </a:p>
          <a:p>
            <a:pPr lvl="1">
              <a:buNone/>
            </a:pPr>
            <a:endParaRPr lang="en-US" sz="2500" dirty="0" smtClean="0"/>
          </a:p>
          <a:p>
            <a:pPr lvl="1">
              <a:buNone/>
            </a:pPr>
            <a:endParaRPr lang="en-US" sz="2500" dirty="0" smtClean="0">
              <a:solidFill>
                <a:srgbClr val="000066"/>
              </a:solidFill>
            </a:endParaRPr>
          </a:p>
          <a:p>
            <a:pPr lvl="1">
              <a:buNone/>
            </a:pPr>
            <a:endParaRPr lang="en-US" sz="2800" dirty="0" smtClean="0">
              <a:solidFill>
                <a:schemeClr val="tx1"/>
              </a:solidFill>
              <a:latin typeface="+mn-lt"/>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dirty="0" smtClean="0"/>
              <a:t>Importance of Compliance?</a:t>
            </a:r>
            <a:br>
              <a:rPr lang="en-US" sz="3000" dirty="0" smtClean="0"/>
            </a:br>
            <a:r>
              <a:rPr lang="en-US" sz="2400" dirty="0" smtClean="0"/>
              <a:t>Cont.</a:t>
            </a:r>
            <a:endParaRPr lang="en-US" sz="3000" dirty="0" smtClean="0"/>
          </a:p>
        </p:txBody>
      </p:sp>
      <p:sp>
        <p:nvSpPr>
          <p:cNvPr id="23555" name="Content Placeholder 2"/>
          <p:cNvSpPr>
            <a:spLocks noGrp="1"/>
          </p:cNvSpPr>
          <p:nvPr>
            <p:ph idx="1"/>
          </p:nvPr>
        </p:nvSpPr>
        <p:spPr/>
        <p:txBody>
          <a:bodyPr/>
          <a:lstStyle/>
          <a:p>
            <a:pPr lvl="0">
              <a:buNone/>
              <a:defRPr/>
            </a:pPr>
            <a:endParaRPr lang="en-US" sz="2800" dirty="0" smtClean="0">
              <a:solidFill>
                <a:schemeClr val="tx1"/>
              </a:solidFill>
              <a:latin typeface="+mn-lt"/>
              <a:ea typeface="+mn-ea"/>
              <a:cs typeface="+mn-cs"/>
            </a:endParaRPr>
          </a:p>
          <a:p>
            <a:pPr lvl="0">
              <a:buNone/>
              <a:defRPr/>
            </a:pPr>
            <a:r>
              <a:rPr lang="en-US" sz="2800" dirty="0" smtClean="0">
                <a:solidFill>
                  <a:schemeClr val="tx1"/>
                </a:solidFill>
                <a:latin typeface="+mn-lt"/>
                <a:ea typeface="+mn-ea"/>
                <a:cs typeface="+mn-cs"/>
              </a:rPr>
              <a:t>	</a:t>
            </a:r>
            <a:r>
              <a:rPr lang="en-US" sz="2500" u="sng" dirty="0" smtClean="0">
                <a:solidFill>
                  <a:schemeClr val="tx1"/>
                </a:solidFill>
                <a:latin typeface="+mn-lt"/>
                <a:ea typeface="+mn-ea"/>
                <a:cs typeface="+mn-cs"/>
              </a:rPr>
              <a:t>Virginia Tech</a:t>
            </a:r>
            <a:r>
              <a:rPr lang="en-US" sz="2500" dirty="0" smtClean="0">
                <a:solidFill>
                  <a:schemeClr val="tx1"/>
                </a:solidFill>
                <a:latin typeface="+mn-lt"/>
                <a:ea typeface="+mn-ea"/>
                <a:cs typeface="+mn-cs"/>
              </a:rPr>
              <a:t> faces $55,000 in fines for waiting two hours to notify the campus after two shootings that occurred in the morning, 2 ½ hours prior to the even more serious massacre that occurred </a:t>
            </a:r>
          </a:p>
          <a:p>
            <a:pPr lvl="0">
              <a:buNone/>
              <a:defRPr/>
            </a:pPr>
            <a:endParaRPr lang="en-US" sz="2800" dirty="0" smtClean="0"/>
          </a:p>
          <a:p>
            <a:pPr lvl="0">
              <a:defRPr/>
            </a:pPr>
            <a:endParaRPr lang="en-US" sz="2800" dirty="0" smtClean="0">
              <a:solidFill>
                <a:schemeClr val="tx1"/>
              </a:solidFill>
              <a:latin typeface="+mn-lt"/>
              <a:ea typeface="+mn-ea"/>
              <a:cs typeface="+mn-cs"/>
            </a:endParaRPr>
          </a:p>
          <a:p>
            <a:pPr>
              <a:defRPr/>
            </a:pPr>
            <a:endParaRPr lang="en-US" sz="255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p:txBody>
          <a:bodyPr/>
          <a:lstStyle/>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r>
              <a:rPr lang="en-US" smtClean="0">
                <a:solidFill>
                  <a:srgbClr val="000066"/>
                </a:solidFill>
              </a:rPr>
              <a:t>Questions?</a:t>
            </a:r>
          </a:p>
        </p:txBody>
      </p:sp>
      <p:sp>
        <p:nvSpPr>
          <p:cNvPr id="35843"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35844"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800" smtClean="0"/>
              <a:t>Contact Information</a:t>
            </a:r>
          </a:p>
        </p:txBody>
      </p:sp>
      <p:sp>
        <p:nvSpPr>
          <p:cNvPr id="36867" name="Rectangle 3"/>
          <p:cNvSpPr>
            <a:spLocks noGrp="1" noChangeArrowheads="1"/>
          </p:cNvSpPr>
          <p:nvPr>
            <p:ph type="body" idx="1"/>
          </p:nvPr>
        </p:nvSpPr>
        <p:spPr>
          <a:xfrm>
            <a:off x="228600" y="1752600"/>
            <a:ext cx="8686800" cy="4800600"/>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r>
              <a:rPr lang="en-US" dirty="0" smtClean="0"/>
              <a:t>Mike </a:t>
            </a:r>
            <a:r>
              <a:rPr lang="en-US" dirty="0" err="1" smtClean="0"/>
              <a:t>Nosler</a:t>
            </a:r>
            <a:endParaRPr lang="en-US" dirty="0" smtClean="0"/>
          </a:p>
          <a:p>
            <a:pPr algn="ctr" eaLnBrk="1" hangingPunct="1">
              <a:buFont typeface="Wingdings" pitchFamily="2" charset="2"/>
              <a:buNone/>
            </a:pPr>
            <a:r>
              <a:rPr lang="en-US" sz="2600" dirty="0" smtClean="0">
                <a:hlinkClick r:id="rId2"/>
              </a:rPr>
              <a:t>Michael.Nosler@colostate.edu</a:t>
            </a:r>
            <a:endParaRPr lang="en-US" sz="2600" dirty="0" smtClean="0"/>
          </a:p>
          <a:p>
            <a:pPr algn="ctr" eaLnBrk="1" hangingPunct="1">
              <a:buFont typeface="Wingdings" pitchFamily="2" charset="2"/>
              <a:buNone/>
            </a:pPr>
            <a:endParaRPr lang="en-US" dirty="0" smtClean="0"/>
          </a:p>
          <a:p>
            <a:pPr algn="ctr" eaLnBrk="1" hangingPunct="1">
              <a:buFont typeface="Wingdings" pitchFamily="2" charset="2"/>
              <a:buNone/>
            </a:pPr>
            <a:r>
              <a:rPr lang="en-US" dirty="0" smtClean="0">
                <a:solidFill>
                  <a:srgbClr val="000066"/>
                </a:solidFill>
              </a:rPr>
              <a:t>Joshua </a:t>
            </a:r>
            <a:r>
              <a:rPr lang="en-US" dirty="0" err="1" smtClean="0">
                <a:solidFill>
                  <a:srgbClr val="000066"/>
                </a:solidFill>
              </a:rPr>
              <a:t>Zugish</a:t>
            </a:r>
            <a:endParaRPr lang="en-US" dirty="0" smtClean="0">
              <a:solidFill>
                <a:srgbClr val="000066"/>
              </a:solidFill>
            </a:endParaRPr>
          </a:p>
          <a:p>
            <a:pPr lvl="1" algn="ctr" eaLnBrk="1" hangingPunct="1">
              <a:buFont typeface="Wingdings" pitchFamily="2" charset="2"/>
              <a:buNone/>
            </a:pPr>
            <a:r>
              <a:rPr lang="en-US" dirty="0" smtClean="0">
                <a:solidFill>
                  <a:srgbClr val="000066"/>
                </a:solidFill>
                <a:hlinkClick r:id="rId3"/>
              </a:rPr>
              <a:t>Joshua.Zugish@colostate.edu</a:t>
            </a:r>
            <a:endParaRPr lang="en-US" dirty="0" smtClean="0">
              <a:solidFill>
                <a:srgbClr val="000066"/>
              </a:solidFill>
            </a:endParaRPr>
          </a:p>
          <a:p>
            <a:pPr lvl="1" algn="ctr" eaLnBrk="1" hangingPunct="1">
              <a:buFont typeface="Wingdings" pitchFamily="2" charset="2"/>
              <a:buNone/>
            </a:pPr>
            <a:endParaRPr lang="en-US" dirty="0" smtClean="0"/>
          </a:p>
          <a:p>
            <a:pPr lvl="1" algn="ctr" eaLnBrk="1" hangingPunct="1">
              <a:buFont typeface="Wingdings" pitchFamily="2" charset="2"/>
              <a:buNone/>
            </a:pPr>
            <a:endParaRPr lang="en-US" dirty="0" smtClean="0"/>
          </a:p>
        </p:txBody>
      </p:sp>
      <p:sp>
        <p:nvSpPr>
          <p:cNvPr id="36868"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36869" name="Picture 3" descr="csup-logo.jpg"/>
          <p:cNvPicPr>
            <a:picLocks noChangeAspect="1"/>
          </p:cNvPicPr>
          <p:nvPr/>
        </p:nvPicPr>
        <p:blipFill>
          <a:blip r:embed="rId4"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About the HEOA</a:t>
            </a:r>
            <a:endParaRPr lang="en-US" dirty="0"/>
          </a:p>
        </p:txBody>
      </p:sp>
      <p:sp>
        <p:nvSpPr>
          <p:cNvPr id="3" name="Content Placeholder 2"/>
          <p:cNvSpPr>
            <a:spLocks noGrp="1"/>
          </p:cNvSpPr>
          <p:nvPr>
            <p:ph idx="1"/>
          </p:nvPr>
        </p:nvSpPr>
        <p:spPr/>
        <p:txBody>
          <a:bodyPr/>
          <a:lstStyle/>
          <a:p>
            <a:pPr marL="342900" lvl="1" indent="-342900">
              <a:buClr>
                <a:schemeClr val="accent1"/>
              </a:buClr>
              <a:buSzPct val="65000"/>
              <a:buFont typeface="Wingdings" pitchFamily="2" charset="2"/>
              <a:buChar char="n"/>
            </a:pPr>
            <a:r>
              <a:rPr lang="en-US" sz="2000" dirty="0" smtClean="0"/>
              <a:t>Also, the Higher Education Opportunity Act of 2008 and its accompanying regulations establish new requirements for colleges in the areas of personal safety and crime reporting, fire safety and reporting, and missing students. </a:t>
            </a:r>
            <a:endParaRPr lang="en-US" sz="2000" dirty="0" smtClean="0"/>
          </a:p>
          <a:p>
            <a:pPr marL="342900" lvl="1" indent="-342900">
              <a:buClr>
                <a:schemeClr val="accent1"/>
              </a:buClr>
              <a:buSzPct val="65000"/>
              <a:buNone/>
            </a:pPr>
            <a:endParaRPr lang="en-US" sz="2000" dirty="0" smtClean="0"/>
          </a:p>
          <a:p>
            <a:pPr marL="342900" lvl="1" indent="-342900">
              <a:buClr>
                <a:schemeClr val="accent1"/>
              </a:buClr>
              <a:buSzPct val="65000"/>
              <a:buFont typeface="Wingdings" pitchFamily="2" charset="2"/>
              <a:buChar char="n"/>
            </a:pPr>
            <a:r>
              <a:rPr lang="en-US" sz="2000" dirty="0" smtClean="0"/>
              <a:t>The HEOA and regulations require: </a:t>
            </a:r>
          </a:p>
          <a:p>
            <a:pPr marL="695325" lvl="2" indent="-342900"/>
            <a:r>
              <a:rPr lang="en-US" sz="2000" dirty="0" smtClean="0"/>
              <a:t>certain </a:t>
            </a:r>
            <a:r>
              <a:rPr lang="en-US" sz="2000" dirty="0" smtClean="0"/>
              <a:t>changes to the Annual </a:t>
            </a:r>
            <a:r>
              <a:rPr lang="en-US" sz="2000" dirty="0" smtClean="0"/>
              <a:t>Safety Report</a:t>
            </a:r>
          </a:p>
          <a:p>
            <a:pPr marL="695325" lvl="2" indent="-342900"/>
            <a:r>
              <a:rPr lang="en-US" sz="2000" dirty="0" smtClean="0"/>
              <a:t>the </a:t>
            </a:r>
            <a:r>
              <a:rPr lang="en-US" sz="2000" dirty="0" smtClean="0"/>
              <a:t>creation or amendment of policies and </a:t>
            </a:r>
            <a:r>
              <a:rPr lang="en-US" sz="2000" dirty="0" smtClean="0"/>
              <a:t>procedures</a:t>
            </a:r>
          </a:p>
          <a:p>
            <a:pPr marL="695325" lvl="2" indent="-342900"/>
            <a:r>
              <a:rPr lang="en-US" sz="2000" dirty="0" smtClean="0"/>
              <a:t>an </a:t>
            </a:r>
            <a:r>
              <a:rPr lang="en-US" sz="2000" dirty="0" smtClean="0"/>
              <a:t>Annual Fire </a:t>
            </a:r>
            <a:r>
              <a:rPr lang="en-US" sz="2000" dirty="0" smtClean="0"/>
              <a:t>Report</a:t>
            </a:r>
          </a:p>
          <a:p>
            <a:pPr marL="695325" lvl="2" indent="-342900"/>
            <a:r>
              <a:rPr lang="en-US" sz="2000" dirty="0" smtClean="0"/>
              <a:t>the </a:t>
            </a:r>
            <a:r>
              <a:rPr lang="en-US" sz="2000" dirty="0" smtClean="0"/>
              <a:t>HEOA reporting </a:t>
            </a:r>
            <a:r>
              <a:rPr lang="en-US" sz="2000" dirty="0" smtClean="0"/>
              <a:t>requirements </a:t>
            </a:r>
            <a:r>
              <a:rPr lang="en-US" sz="2000" dirty="0" smtClean="0"/>
              <a:t>relate to campus safety and are logically reported as part of the Annual Security Report required by </a:t>
            </a:r>
            <a:r>
              <a:rPr lang="en-US" sz="2000" dirty="0" err="1" smtClean="0"/>
              <a:t>Clery</a:t>
            </a:r>
            <a:endParaRPr lang="en-US" sz="2000" dirty="0" smtClean="0"/>
          </a:p>
          <a:p>
            <a:pPr marL="695325" lvl="2" indent="-342900">
              <a:buNone/>
            </a:pPr>
            <a:endParaRPr lang="en-US" sz="24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200" dirty="0" smtClean="0"/>
              <a:t>Policy Disclosure	</a:t>
            </a:r>
            <a:br>
              <a:rPr lang="en-US" sz="3200" dirty="0" smtClean="0"/>
            </a:br>
            <a:endParaRPr lang="en-US" sz="3000" i="1" dirty="0" smtClean="0"/>
          </a:p>
        </p:txBody>
      </p:sp>
      <p:sp>
        <p:nvSpPr>
          <p:cNvPr id="23555" name="Content Placeholder 2"/>
          <p:cNvSpPr>
            <a:spLocks noGrp="1"/>
          </p:cNvSpPr>
          <p:nvPr>
            <p:ph idx="1"/>
          </p:nvPr>
        </p:nvSpPr>
        <p:spPr/>
        <p:txBody>
          <a:bodyPr/>
          <a:lstStyle/>
          <a:p>
            <a:pPr lvl="0"/>
            <a:r>
              <a:rPr lang="en-US" sz="2500" dirty="0" smtClean="0">
                <a:solidFill>
                  <a:schemeClr val="tx1"/>
                </a:solidFill>
                <a:latin typeface="+mn-lt"/>
                <a:ea typeface="+mn-ea"/>
                <a:cs typeface="+mn-cs"/>
              </a:rPr>
              <a:t>CSU-Pueblo </a:t>
            </a:r>
            <a:r>
              <a:rPr lang="en-US" sz="2500" dirty="0" smtClean="0">
                <a:solidFill>
                  <a:schemeClr val="tx1"/>
                </a:solidFill>
                <a:latin typeface="+mn-lt"/>
                <a:ea typeface="+mn-ea"/>
                <a:cs typeface="+mn-cs"/>
              </a:rPr>
              <a:t>must provide campus community and the public with accurate statements of its current policies and practices regarding:</a:t>
            </a:r>
          </a:p>
          <a:p>
            <a:pPr lvl="1"/>
            <a:r>
              <a:rPr lang="en-US" sz="2500" dirty="0" smtClean="0">
                <a:solidFill>
                  <a:schemeClr val="tx1"/>
                </a:solidFill>
                <a:latin typeface="+mn-lt"/>
              </a:rPr>
              <a:t>Procedures for students and others to report criminal actions </a:t>
            </a:r>
          </a:p>
          <a:p>
            <a:pPr lvl="1"/>
            <a:r>
              <a:rPr lang="en-US" sz="2500" dirty="0" smtClean="0">
                <a:solidFill>
                  <a:schemeClr val="tx1"/>
                </a:solidFill>
                <a:latin typeface="+mn-lt"/>
              </a:rPr>
              <a:t>Procedures for reporting emergencies occurring on campus </a:t>
            </a:r>
          </a:p>
          <a:p>
            <a:pPr lvl="1"/>
            <a:r>
              <a:rPr lang="en-US" sz="2500" dirty="0" smtClean="0">
                <a:solidFill>
                  <a:schemeClr val="tx1"/>
                </a:solidFill>
                <a:latin typeface="+mn-lt"/>
              </a:rPr>
              <a:t>Policies regarding security of and access to campus facilities </a:t>
            </a:r>
          </a:p>
          <a:p>
            <a:pPr lvl="1"/>
            <a:r>
              <a:rPr lang="en-US" sz="2500" dirty="0" smtClean="0">
                <a:solidFill>
                  <a:schemeClr val="tx1"/>
                </a:solidFill>
                <a:latin typeface="+mn-lt"/>
              </a:rPr>
              <a:t>Campus law enforcement </a:t>
            </a:r>
          </a:p>
          <a:p>
            <a:pPr>
              <a:defRPr/>
            </a:pPr>
            <a:endParaRPr lang="en-US" sz="2550" dirty="0" smtClean="0">
              <a:solidFill>
                <a:srgbClr val="000066"/>
              </a:solidFill>
            </a:endParaRPr>
          </a:p>
        </p:txBody>
      </p:sp>
      <p:sp>
        <p:nvSpPr>
          <p:cNvPr id="2458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2458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000" dirty="0" smtClean="0"/>
              <a:t>Record Retention and Reporting</a:t>
            </a:r>
          </a:p>
        </p:txBody>
      </p:sp>
      <p:sp>
        <p:nvSpPr>
          <p:cNvPr id="6147" name="Content Placeholder 2"/>
          <p:cNvSpPr>
            <a:spLocks noGrp="1"/>
          </p:cNvSpPr>
          <p:nvPr>
            <p:ph idx="1"/>
          </p:nvPr>
        </p:nvSpPr>
        <p:spPr/>
        <p:txBody>
          <a:bodyPr/>
          <a:lstStyle/>
          <a:p>
            <a:pPr lvl="0"/>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CSU-Pueblo must keep records of </a:t>
            </a:r>
            <a:r>
              <a:rPr lang="en-US" sz="2500" dirty="0" smtClean="0">
                <a:solidFill>
                  <a:schemeClr val="tx1"/>
                </a:solidFill>
                <a:latin typeface="+mn-lt"/>
                <a:ea typeface="+mn-ea"/>
                <a:cs typeface="+mn-cs"/>
              </a:rPr>
              <a:t>reported crimes: </a:t>
            </a:r>
            <a:endParaRPr lang="en-US" sz="2500" dirty="0" smtClean="0">
              <a:solidFill>
                <a:schemeClr val="tx1"/>
              </a:solidFill>
              <a:latin typeface="+mn-lt"/>
              <a:ea typeface="+mn-ea"/>
              <a:cs typeface="+mn-cs"/>
            </a:endParaRPr>
          </a:p>
          <a:p>
            <a:pPr lvl="1"/>
            <a:r>
              <a:rPr lang="en-US" sz="2500" dirty="0" smtClean="0">
                <a:solidFill>
                  <a:schemeClr val="tx1"/>
                </a:solidFill>
                <a:latin typeface="+mn-lt"/>
              </a:rPr>
              <a:t>on campus </a:t>
            </a:r>
          </a:p>
          <a:p>
            <a:pPr lvl="1"/>
            <a:r>
              <a:rPr lang="en-US" sz="2500" dirty="0" smtClean="0">
                <a:solidFill>
                  <a:schemeClr val="tx1"/>
                </a:solidFill>
                <a:latin typeface="+mn-lt"/>
              </a:rPr>
              <a:t>in or on a non-campus building or property, or </a:t>
            </a:r>
            <a:r>
              <a:rPr lang="en-US" sz="2500" dirty="0" smtClean="0">
                <a:solidFill>
                  <a:schemeClr val="tx1"/>
                </a:solidFill>
                <a:latin typeface="+mn-lt"/>
                <a:ea typeface="+mn-ea"/>
                <a:cs typeface="+mn-cs"/>
              </a:rPr>
              <a:t>public property within or immediately adjacent to and accessible from the campus</a:t>
            </a:r>
          </a:p>
          <a:p>
            <a:pPr>
              <a:buNone/>
            </a:pPr>
            <a:endParaRPr lang="en-US" dirty="0" smtClean="0">
              <a:solidFill>
                <a:srgbClr val="000066"/>
              </a:solidFill>
            </a:endParaRPr>
          </a:p>
        </p:txBody>
      </p:sp>
      <p:sp>
        <p:nvSpPr>
          <p:cNvPr id="6148"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6149"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000" dirty="0" smtClean="0"/>
              <a:t>Record Retention and Reporting </a:t>
            </a:r>
            <a:br>
              <a:rPr lang="en-US" sz="3000" dirty="0" smtClean="0"/>
            </a:br>
            <a:r>
              <a:rPr lang="en-US" sz="3000" dirty="0" smtClean="0"/>
              <a:t> </a:t>
            </a:r>
            <a:r>
              <a:rPr lang="en-US" sz="2400" dirty="0" smtClean="0"/>
              <a:t>Cont.</a:t>
            </a:r>
          </a:p>
        </p:txBody>
      </p:sp>
      <p:sp>
        <p:nvSpPr>
          <p:cNvPr id="7171" name="Rectangle 3"/>
          <p:cNvSpPr>
            <a:spLocks noGrp="1" noChangeArrowheads="1"/>
          </p:cNvSpPr>
          <p:nvPr>
            <p:ph type="body" idx="1"/>
          </p:nvPr>
        </p:nvSpPr>
        <p:spPr>
          <a:xfrm>
            <a:off x="457200" y="1752600"/>
            <a:ext cx="8305800" cy="4038600"/>
          </a:xfrm>
        </p:spPr>
        <p:txBody>
          <a:bodyPr/>
          <a:lstStyle/>
          <a:p>
            <a:pPr lvl="0"/>
            <a:endParaRPr lang="en-US" sz="2500" dirty="0" smtClean="0">
              <a:solidFill>
                <a:schemeClr val="tx1"/>
              </a:solidFill>
              <a:latin typeface="+mn-lt"/>
              <a:ea typeface="+mn-ea"/>
              <a:cs typeface="+mn-cs"/>
            </a:endParaRPr>
          </a:p>
          <a:p>
            <a:pPr lvl="0"/>
            <a:r>
              <a:rPr lang="en-US" sz="2500" dirty="0" smtClean="0">
                <a:solidFill>
                  <a:schemeClr val="tx1"/>
                </a:solidFill>
                <a:latin typeface="+mn-lt"/>
                <a:ea typeface="+mn-ea"/>
                <a:cs typeface="+mn-cs"/>
              </a:rPr>
              <a:t>Must report: </a:t>
            </a:r>
          </a:p>
          <a:p>
            <a:pPr lvl="1"/>
            <a:r>
              <a:rPr lang="en-US" sz="2500" dirty="0" smtClean="0">
                <a:solidFill>
                  <a:schemeClr val="tx1"/>
                </a:solidFill>
                <a:latin typeface="+mn-lt"/>
              </a:rPr>
              <a:t>where the crime occurred</a:t>
            </a:r>
          </a:p>
          <a:p>
            <a:pPr lvl="1"/>
            <a:r>
              <a:rPr lang="en-US" sz="2500" dirty="0" smtClean="0">
                <a:solidFill>
                  <a:schemeClr val="tx1"/>
                </a:solidFill>
                <a:latin typeface="+mn-lt"/>
              </a:rPr>
              <a:t>the type of crime </a:t>
            </a:r>
          </a:p>
          <a:p>
            <a:pPr lvl="1"/>
            <a:r>
              <a:rPr lang="en-US" sz="2500" dirty="0" smtClean="0">
                <a:solidFill>
                  <a:schemeClr val="tx1"/>
                </a:solidFill>
                <a:latin typeface="+mn-lt"/>
              </a:rPr>
              <a:t>to whom the crime was reported</a:t>
            </a:r>
          </a:p>
          <a:p>
            <a:pPr lvl="1"/>
            <a:r>
              <a:rPr lang="en-US" sz="2500" dirty="0" smtClean="0">
                <a:solidFill>
                  <a:schemeClr val="tx1"/>
                </a:solidFill>
                <a:latin typeface="+mn-lt"/>
              </a:rPr>
              <a:t>when the crime was reported</a:t>
            </a:r>
          </a:p>
          <a:p>
            <a:endParaRPr lang="en-US" sz="2800" dirty="0" smtClean="0">
              <a:solidFill>
                <a:srgbClr val="000066"/>
              </a:solidFill>
            </a:endParaRPr>
          </a:p>
        </p:txBody>
      </p:sp>
      <p:sp>
        <p:nvSpPr>
          <p:cNvPr id="7172"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7173"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000" dirty="0" smtClean="0"/>
              <a:t>Record Retention and Reporting </a:t>
            </a:r>
            <a:br>
              <a:rPr lang="en-US" sz="3000" dirty="0" smtClean="0"/>
            </a:br>
            <a:r>
              <a:rPr lang="en-US" sz="3000" dirty="0" smtClean="0"/>
              <a:t> </a:t>
            </a:r>
            <a:r>
              <a:rPr lang="en-US" sz="2400" dirty="0" smtClean="0"/>
              <a:t>Cont.</a:t>
            </a:r>
          </a:p>
        </p:txBody>
      </p:sp>
      <p:sp>
        <p:nvSpPr>
          <p:cNvPr id="8195" name="Content Placeholder 2"/>
          <p:cNvSpPr>
            <a:spLocks noGrp="1"/>
          </p:cNvSpPr>
          <p:nvPr>
            <p:ph idx="1"/>
          </p:nvPr>
        </p:nvSpPr>
        <p:spPr/>
        <p:txBody>
          <a:bodyPr/>
          <a:lstStyle/>
          <a:p>
            <a:pPr lvl="0"/>
            <a:r>
              <a:rPr lang="en-US" sz="2000" dirty="0" smtClean="0">
                <a:solidFill>
                  <a:schemeClr val="tx1"/>
                </a:solidFill>
                <a:latin typeface="+mn-lt"/>
                <a:ea typeface="+mn-ea"/>
                <a:cs typeface="+mn-cs"/>
              </a:rPr>
              <a:t>Types of Offenses: </a:t>
            </a:r>
          </a:p>
          <a:p>
            <a:pPr lvl="1"/>
            <a:r>
              <a:rPr lang="en-US" sz="2000" dirty="0" smtClean="0">
                <a:solidFill>
                  <a:schemeClr val="tx1"/>
                </a:solidFill>
                <a:latin typeface="+mn-lt"/>
              </a:rPr>
              <a:t>Murder and Manslaughter</a:t>
            </a:r>
          </a:p>
          <a:p>
            <a:pPr lvl="1"/>
            <a:r>
              <a:rPr lang="en-US" sz="2000" dirty="0" smtClean="0">
                <a:solidFill>
                  <a:schemeClr val="tx1"/>
                </a:solidFill>
                <a:latin typeface="+mn-lt"/>
              </a:rPr>
              <a:t>Sex Offenses</a:t>
            </a:r>
          </a:p>
          <a:p>
            <a:pPr lvl="1"/>
            <a:r>
              <a:rPr lang="en-US" sz="2000" dirty="0" smtClean="0">
                <a:solidFill>
                  <a:schemeClr val="tx1"/>
                </a:solidFill>
                <a:latin typeface="+mn-lt"/>
              </a:rPr>
              <a:t>Robbery</a:t>
            </a:r>
          </a:p>
          <a:p>
            <a:pPr lvl="1"/>
            <a:r>
              <a:rPr lang="en-US" sz="2000" dirty="0" smtClean="0">
                <a:solidFill>
                  <a:schemeClr val="tx1"/>
                </a:solidFill>
                <a:latin typeface="+mn-lt"/>
              </a:rPr>
              <a:t>Aggravated Assault</a:t>
            </a:r>
          </a:p>
          <a:p>
            <a:pPr lvl="1"/>
            <a:r>
              <a:rPr lang="en-US" sz="2000" dirty="0" smtClean="0">
                <a:solidFill>
                  <a:schemeClr val="tx1"/>
                </a:solidFill>
                <a:latin typeface="+mn-lt"/>
              </a:rPr>
              <a:t>Burglary</a:t>
            </a:r>
          </a:p>
          <a:p>
            <a:pPr lvl="1"/>
            <a:r>
              <a:rPr lang="en-US" sz="2000" dirty="0" smtClean="0">
                <a:solidFill>
                  <a:schemeClr val="tx1"/>
                </a:solidFill>
                <a:latin typeface="+mn-lt"/>
              </a:rPr>
              <a:t>Car Theft</a:t>
            </a:r>
          </a:p>
          <a:p>
            <a:pPr lvl="1"/>
            <a:r>
              <a:rPr lang="en-US" sz="2000" dirty="0" smtClean="0">
                <a:solidFill>
                  <a:schemeClr val="tx1"/>
                </a:solidFill>
                <a:latin typeface="+mn-lt"/>
              </a:rPr>
              <a:t>Arson </a:t>
            </a:r>
            <a:endParaRPr lang="en-US" sz="2000" dirty="0" smtClean="0">
              <a:solidFill>
                <a:schemeClr val="tx1"/>
              </a:solidFill>
              <a:latin typeface="+mn-lt"/>
            </a:endParaRPr>
          </a:p>
          <a:p>
            <a:r>
              <a:rPr lang="en-US" sz="2000" dirty="0" smtClean="0"/>
              <a:t>The HEOA </a:t>
            </a:r>
            <a:r>
              <a:rPr lang="en-US" sz="2000" dirty="0" smtClean="0"/>
              <a:t>adds four </a:t>
            </a:r>
            <a:r>
              <a:rPr lang="en-US" sz="2000" dirty="0" smtClean="0"/>
              <a:t>new crimes to the annual reporting </a:t>
            </a:r>
            <a:r>
              <a:rPr lang="en-US" sz="2000" dirty="0" smtClean="0"/>
              <a:t>requirements: larceny-</a:t>
            </a:r>
            <a:r>
              <a:rPr lang="en-US" sz="2000" dirty="0" err="1" smtClean="0"/>
              <a:t>theft;simple</a:t>
            </a:r>
            <a:r>
              <a:rPr lang="en-US" sz="2000" dirty="0" smtClean="0"/>
              <a:t> </a:t>
            </a:r>
            <a:r>
              <a:rPr lang="en-US" sz="2000" dirty="0" err="1" smtClean="0"/>
              <a:t>assault;intimidation</a:t>
            </a:r>
            <a:r>
              <a:rPr lang="en-US" sz="2000" dirty="0" smtClean="0"/>
              <a:t>; </a:t>
            </a:r>
            <a:r>
              <a:rPr lang="en-US" sz="2000" dirty="0" smtClean="0"/>
              <a:t>and damage/vandalism </a:t>
            </a:r>
            <a:r>
              <a:rPr lang="en-US" sz="2000" dirty="0" smtClean="0"/>
              <a:t>of property.</a:t>
            </a:r>
          </a:p>
          <a:p>
            <a:r>
              <a:rPr lang="en-US" sz="2000" dirty="0" smtClean="0"/>
              <a:t>These crimes are only reportable when committed in the context of a hate crime. </a:t>
            </a:r>
            <a:endParaRPr lang="en-US" sz="2000" dirty="0" smtClean="0">
              <a:solidFill>
                <a:schemeClr val="tx1"/>
              </a:solidFill>
              <a:latin typeface="+mn-lt"/>
            </a:endParaRPr>
          </a:p>
          <a:p>
            <a:pPr>
              <a:buFont typeface="Wingdings" pitchFamily="2" charset="2"/>
              <a:buNone/>
            </a:pPr>
            <a:endParaRPr lang="en-US" sz="2000" dirty="0" smtClean="0"/>
          </a:p>
        </p:txBody>
      </p:sp>
      <p:sp>
        <p:nvSpPr>
          <p:cNvPr id="8196"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8197"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000" dirty="0" smtClean="0"/>
              <a:t>Record Retention and Reporting </a:t>
            </a:r>
            <a:br>
              <a:rPr lang="en-US" sz="3000" dirty="0" smtClean="0"/>
            </a:br>
            <a:r>
              <a:rPr lang="en-US" sz="3000" dirty="0" smtClean="0"/>
              <a:t> </a:t>
            </a:r>
            <a:r>
              <a:rPr lang="en-US" sz="2400" dirty="0" smtClean="0"/>
              <a:t>Cont.</a:t>
            </a:r>
          </a:p>
        </p:txBody>
      </p:sp>
      <p:sp>
        <p:nvSpPr>
          <p:cNvPr id="9219" name="Content Placeholder 2"/>
          <p:cNvSpPr>
            <a:spLocks noGrp="1"/>
          </p:cNvSpPr>
          <p:nvPr>
            <p:ph idx="1"/>
          </p:nvPr>
        </p:nvSpPr>
        <p:spPr/>
        <p:txBody>
          <a:bodyPr/>
          <a:lstStyle/>
          <a:p>
            <a:pPr lvl="0"/>
            <a:r>
              <a:rPr lang="en-US" sz="2500" dirty="0" smtClean="0">
                <a:solidFill>
                  <a:schemeClr val="tx1"/>
                </a:solidFill>
                <a:latin typeface="+mn-lt"/>
                <a:ea typeface="+mn-ea"/>
                <a:cs typeface="+mn-cs"/>
              </a:rPr>
              <a:t>Must disclose </a:t>
            </a:r>
            <a:r>
              <a:rPr lang="en-US" sz="2500" dirty="0" smtClean="0">
                <a:solidFill>
                  <a:schemeClr val="tx1"/>
                </a:solidFill>
                <a:latin typeface="+mn-lt"/>
                <a:ea typeface="+mn-ea"/>
                <a:cs typeface="+mn-cs"/>
              </a:rPr>
              <a:t>whether </a:t>
            </a:r>
            <a:r>
              <a:rPr lang="en-US" sz="2500" u="sng" dirty="0" smtClean="0">
                <a:solidFill>
                  <a:schemeClr val="tx1"/>
                </a:solidFill>
                <a:latin typeface="+mn-lt"/>
                <a:ea typeface="+mn-ea"/>
                <a:cs typeface="+mn-cs"/>
              </a:rPr>
              <a:t>any</a:t>
            </a:r>
            <a:r>
              <a:rPr lang="en-US" sz="2500" dirty="0" smtClean="0">
                <a:solidFill>
                  <a:schemeClr val="tx1"/>
                </a:solidFill>
                <a:latin typeface="+mn-lt"/>
                <a:ea typeface="+mn-ea"/>
                <a:cs typeface="+mn-cs"/>
              </a:rPr>
              <a:t> of the </a:t>
            </a:r>
            <a:r>
              <a:rPr lang="en-US" sz="2500" dirty="0" smtClean="0">
                <a:solidFill>
                  <a:schemeClr val="tx1"/>
                </a:solidFill>
                <a:latin typeface="+mn-lt"/>
                <a:ea typeface="+mn-ea"/>
                <a:cs typeface="+mn-cs"/>
              </a:rPr>
              <a:t>offenses </a:t>
            </a:r>
            <a:r>
              <a:rPr lang="en-US" sz="2500" dirty="0" smtClean="0">
                <a:solidFill>
                  <a:schemeClr val="tx1"/>
                </a:solidFill>
                <a:latin typeface="+mn-lt"/>
                <a:ea typeface="+mn-ea"/>
                <a:cs typeface="+mn-cs"/>
              </a:rPr>
              <a:t>were hate crimes </a:t>
            </a:r>
          </a:p>
          <a:p>
            <a:pPr lvl="0"/>
            <a:r>
              <a:rPr lang="en-US" sz="2500" dirty="0" smtClean="0">
                <a:solidFill>
                  <a:schemeClr val="tx1"/>
                </a:solidFill>
                <a:latin typeface="+mn-lt"/>
                <a:ea typeface="+mn-ea"/>
                <a:cs typeface="+mn-cs"/>
              </a:rPr>
              <a:t>Must disclose  arrests </a:t>
            </a:r>
            <a:r>
              <a:rPr lang="en-US" sz="2500" b="1" dirty="0" smtClean="0">
                <a:solidFill>
                  <a:schemeClr val="tx1"/>
                </a:solidFill>
                <a:latin typeface="+mn-lt"/>
                <a:ea typeface="+mn-ea"/>
                <a:cs typeface="+mn-cs"/>
              </a:rPr>
              <a:t>and</a:t>
            </a:r>
            <a:r>
              <a:rPr lang="en-US" sz="2500" dirty="0" smtClean="0">
                <a:solidFill>
                  <a:schemeClr val="tx1"/>
                </a:solidFill>
                <a:latin typeface="+mn-lt"/>
                <a:ea typeface="+mn-ea"/>
                <a:cs typeface="+mn-cs"/>
              </a:rPr>
              <a:t> referrals for disciplinary action for illegal weapons possession and violation of drug/liquor laws</a:t>
            </a:r>
          </a:p>
          <a:p>
            <a:pPr lvl="0"/>
            <a:r>
              <a:rPr lang="en-US" sz="2500" dirty="0" smtClean="0">
                <a:solidFill>
                  <a:schemeClr val="tx1"/>
                </a:solidFill>
                <a:latin typeface="+mn-lt"/>
                <a:ea typeface="+mn-ea"/>
                <a:cs typeface="+mn-cs"/>
              </a:rPr>
              <a:t>CSU-Pueblo must also make a reasonable good-faith effort to obtain certain crime statistics from appropriate law enforcement agencies, such as Pueblo PD or Pueblo County Sheriff</a:t>
            </a:r>
          </a:p>
          <a:p>
            <a:pPr lvl="0"/>
            <a:r>
              <a:rPr lang="en-US" sz="2500" dirty="0" smtClean="0">
                <a:solidFill>
                  <a:schemeClr val="tx1"/>
                </a:solidFill>
                <a:latin typeface="+mn-lt"/>
                <a:ea typeface="+mn-ea"/>
                <a:cs typeface="+mn-cs"/>
              </a:rPr>
              <a:t>CSU-Pueblo is required to keep a daily crime log that must be open to public inspection.</a:t>
            </a:r>
          </a:p>
          <a:p>
            <a:pPr>
              <a:buNone/>
            </a:pPr>
            <a:endParaRPr lang="en-US" sz="2400" dirty="0" smtClean="0">
              <a:solidFill>
                <a:srgbClr val="000066"/>
              </a:solidFill>
            </a:endParaRPr>
          </a:p>
        </p:txBody>
      </p:sp>
      <p:sp>
        <p:nvSpPr>
          <p:cNvPr id="9220" name="Rectangle 7"/>
          <p:cNvSpPr>
            <a:spLocks noChangeArrowheads="1"/>
          </p:cNvSpPr>
          <p:nvPr/>
        </p:nvSpPr>
        <p:spPr bwMode="auto">
          <a:xfrm>
            <a:off x="6477000" y="304800"/>
            <a:ext cx="2209800" cy="990600"/>
          </a:xfrm>
          <a:prstGeom prst="rect">
            <a:avLst/>
          </a:prstGeom>
          <a:solidFill>
            <a:srgbClr val="FFFFFF"/>
          </a:solidFill>
          <a:ln w="9525">
            <a:solidFill>
              <a:srgbClr val="000000"/>
            </a:solidFill>
            <a:miter lim="800000"/>
            <a:headEnd/>
            <a:tailEnd/>
          </a:ln>
        </p:spPr>
        <p:txBody>
          <a:bodyPr/>
          <a:lstStyle/>
          <a:p>
            <a:endParaRPr lang="en-US"/>
          </a:p>
        </p:txBody>
      </p:sp>
      <p:pic>
        <p:nvPicPr>
          <p:cNvPr id="9221" name="Picture 3" descr="csup-logo.jpg"/>
          <p:cNvPicPr>
            <a:picLocks noChangeAspect="1"/>
          </p:cNvPicPr>
          <p:nvPr/>
        </p:nvPicPr>
        <p:blipFill>
          <a:blip r:embed="rId2" cstate="print"/>
          <a:srcRect/>
          <a:stretch>
            <a:fillRect/>
          </a:stretch>
        </p:blipFill>
        <p:spPr bwMode="auto">
          <a:xfrm>
            <a:off x="6477000" y="304800"/>
            <a:ext cx="2209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Custom 19">
      <a:dk1>
        <a:srgbClr val="000000"/>
      </a:dk1>
      <a:lt1>
        <a:srgbClr val="FFFFFF"/>
      </a:lt1>
      <a:dk2>
        <a:srgbClr val="002060"/>
      </a:dk2>
      <a:lt2>
        <a:srgbClr val="5F5F5F"/>
      </a:lt2>
      <a:accent1>
        <a:srgbClr val="C00000"/>
      </a:accent1>
      <a:accent2>
        <a:srgbClr val="002060"/>
      </a:accent2>
      <a:accent3>
        <a:srgbClr val="FFFFFF"/>
      </a:accent3>
      <a:accent4>
        <a:srgbClr val="000000"/>
      </a:accent4>
      <a:accent5>
        <a:srgbClr val="E2CAAA"/>
      </a:accent5>
      <a:accent6>
        <a:srgbClr val="35742A"/>
      </a:accent6>
      <a:hlink>
        <a:srgbClr val="C000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800" b="1" i="0" u="none" strike="noStrike" cap="none" normalizeH="0" baseline="0" smtClean="0">
            <a:ln>
              <a:noFill/>
            </a:ln>
            <a:solidFill>
              <a:schemeClr val="tx2"/>
            </a:solidFill>
            <a:effectLst/>
            <a:latin typeface="Garamond"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800" b="1" i="0" u="none" strike="noStrike" cap="none" normalizeH="0" baseline="0" smtClean="0">
            <a:ln>
              <a:noFill/>
            </a:ln>
            <a:solidFill>
              <a:schemeClr val="tx2"/>
            </a:solidFill>
            <a:effectLst/>
            <a:latin typeface="Garamond" pitchFamily="18"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E9A051C958B946A8988BF570A01049" ma:contentTypeVersion="3" ma:contentTypeDescription="Create a new document." ma:contentTypeScope="" ma:versionID="3b38b18e7e56aaa2d4990d4177dcd04d">
  <xsd:schema xmlns:xsd="http://www.w3.org/2001/XMLSchema" xmlns:xs="http://www.w3.org/2001/XMLSchema" xmlns:p="http://schemas.microsoft.com/office/2006/metadata/properties" xmlns:ns1="http://schemas.microsoft.com/sharepoint/v3" targetNamespace="http://schemas.microsoft.com/office/2006/metadata/properties" ma:root="true" ma:fieldsID="0b97f3a2c6ae1b736369680704c735a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73620B0-43FD-4DC1-AE73-DFC1F971558A}"/>
</file>

<file path=customXml/itemProps2.xml><?xml version="1.0" encoding="utf-8"?>
<ds:datastoreItem xmlns:ds="http://schemas.openxmlformats.org/officeDocument/2006/customXml" ds:itemID="{AF30A675-1C16-4F86-9EBF-3D8189ED5A5D}"/>
</file>

<file path=customXml/itemProps3.xml><?xml version="1.0" encoding="utf-8"?>
<ds:datastoreItem xmlns:ds="http://schemas.openxmlformats.org/officeDocument/2006/customXml" ds:itemID="{A1F0BC85-D9E6-4906-A0F5-39D4B727814A}"/>
</file>

<file path=docProps/app.xml><?xml version="1.0" encoding="utf-8"?>
<Properties xmlns="http://schemas.openxmlformats.org/officeDocument/2006/extended-properties" xmlns:vt="http://schemas.openxmlformats.org/officeDocument/2006/docPropsVTypes">
  <Template>Edge</Template>
  <TotalTime>5412</TotalTime>
  <Words>1451</Words>
  <Application>Microsoft Office PowerPoint</Application>
  <PresentationFormat>On-screen Show (4:3)</PresentationFormat>
  <Paragraphs>191</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Edge</vt:lpstr>
      <vt:lpstr> </vt:lpstr>
      <vt:lpstr>History of the Clery Act and Required Compliance</vt:lpstr>
      <vt:lpstr>What Does Clery Require?</vt:lpstr>
      <vt:lpstr>A Note About the HEOA</vt:lpstr>
      <vt:lpstr>Policy Disclosure  </vt:lpstr>
      <vt:lpstr>Record Retention and Reporting</vt:lpstr>
      <vt:lpstr>Record Retention and Reporting   Cont.</vt:lpstr>
      <vt:lpstr>Record Retention and Reporting   Cont.</vt:lpstr>
      <vt:lpstr>Record Retention and Reporting   Cont.</vt:lpstr>
      <vt:lpstr>Fire Safety and Reporting</vt:lpstr>
      <vt:lpstr>Fire Safety and Reporting</vt:lpstr>
      <vt:lpstr>Fire Safety and Reporting</vt:lpstr>
      <vt:lpstr>Information Dissemination</vt:lpstr>
      <vt:lpstr>Who is Involved with Compliance?</vt:lpstr>
      <vt:lpstr>Importance of Compliance</vt:lpstr>
      <vt:lpstr>Critical Issue -“Timely Warnings”</vt:lpstr>
      <vt:lpstr>When is a “timely warning” required? </vt:lpstr>
      <vt:lpstr>What is Timely?</vt:lpstr>
      <vt:lpstr>What is Timely? Cont.</vt:lpstr>
      <vt:lpstr>What Information Must Be Included in the Warning?</vt:lpstr>
      <vt:lpstr>Considerations in Issuing a Timely Warning?</vt:lpstr>
      <vt:lpstr>Considerations in Issuing a Timely Warning?   Cont. </vt:lpstr>
      <vt:lpstr>How is the Timely Warning  Communicated to the Campus  Community? </vt:lpstr>
      <vt:lpstr>How is the Timely Warning  Communicated to the Campus  Community?  Cont.</vt:lpstr>
      <vt:lpstr>Timely Warnings vs. Emergency Warnings</vt:lpstr>
      <vt:lpstr>Emergency Notification Procedures</vt:lpstr>
      <vt:lpstr>Emergency Notification Procedures </vt:lpstr>
      <vt:lpstr>Importance of Compliance?</vt:lpstr>
      <vt:lpstr>Importance of Compliance? Cont.</vt:lpstr>
      <vt:lpstr>Importance of Compliance? Cont.</vt:lpstr>
      <vt:lpstr>Slide 31</vt:lpstr>
      <vt:lpstr>Contact Information</vt:lpstr>
    </vt:vector>
  </TitlesOfParts>
  <Company>Colorado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Clery Act</dc:title>
  <dc:creator>Human Resource Services</dc:creator>
  <cp:lastModifiedBy>zugishj</cp:lastModifiedBy>
  <cp:revision>292</cp:revision>
  <dcterms:created xsi:type="dcterms:W3CDTF">2005-12-13T16:55:22Z</dcterms:created>
  <dcterms:modified xsi:type="dcterms:W3CDTF">2010-10-18T20:43:08Z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0x010100D0E9A051C958B946A8988BF570A01049</vt:lpwstr>
  </property>
  <property fmtid="{D5CDD505-2E9C-101B-9397-08002B2CF9AE}" pid="3" name="Order">
    <vt:r8>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