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6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embeddedFontLs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mata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2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47"/>
  </p:normalViewPr>
  <p:slideViewPr>
    <p:cSldViewPr snapToGrid="0" snapToObjects="1" showGuides="1">
      <p:cViewPr varScale="1">
        <p:scale>
          <a:sx n="68" d="100"/>
          <a:sy n="68" d="100"/>
        </p:scale>
        <p:origin x="1142" y="62"/>
      </p:cViewPr>
      <p:guideLst>
        <p:guide orient="horz" pos="2160"/>
        <p:guide pos="552"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F161-348B-9645-AD5A-8749712EB7D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CFF4A-4A49-EC4A-A3F7-9BCEB990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3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COVID</a:t>
            </a:r>
            <a:r>
              <a:rPr lang="en-US" baseline="0" dirty="0" smtClean="0"/>
              <a:t> has Slowed many of these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FF4A-4A49-EC4A-A3F7-9BCEB99060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5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to name</a:t>
            </a:r>
            <a:r>
              <a:rPr lang="en-US" baseline="0" dirty="0" smtClean="0"/>
              <a:t> a few.  More gaps have been identified and are being worked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FF4A-4A49-EC4A-A3F7-9BCEB99060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5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AB195A-8148-8143-BD2E-267249343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1665962"/>
            <a:ext cx="6854743" cy="3377786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2C67A20-1249-5041-938B-49A5B222D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128" y="5303520"/>
            <a:ext cx="6854743" cy="124968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1B861F-DE50-1044-87F2-B19A22447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488" y="226359"/>
            <a:ext cx="2880679" cy="5923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C26113B-B158-A343-8BE8-367929C635EC}"/>
              </a:ext>
            </a:extLst>
          </p:cNvPr>
          <p:cNvSpPr/>
          <p:nvPr userDrawn="1"/>
        </p:nvSpPr>
        <p:spPr>
          <a:xfrm>
            <a:off x="1024128" y="6789122"/>
            <a:ext cx="1828800" cy="688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BE1663D-61AF-B24A-A3A5-BB6F05C4E8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04756" y="0"/>
            <a:ext cx="3887244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Photo Placeholder</a:t>
            </a:r>
          </a:p>
          <a:p>
            <a:r>
              <a:rPr lang="en-US" dirty="0"/>
              <a:t>(Can delete if no photo)</a:t>
            </a:r>
          </a:p>
        </p:txBody>
      </p:sp>
    </p:spTree>
    <p:extLst>
      <p:ext uri="{BB962C8B-B14F-4D97-AF65-F5344CB8AC3E}">
        <p14:creationId xmlns:p14="http://schemas.microsoft.com/office/powerpoint/2010/main" val="220612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chool/Dept Logo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AB195A-8148-8143-BD2E-267249343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1665962"/>
            <a:ext cx="6854743" cy="3377786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2C67A20-1249-5041-938B-49A5B222D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128" y="5303520"/>
            <a:ext cx="6854743" cy="124968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C26113B-B158-A343-8BE8-367929C635EC}"/>
              </a:ext>
            </a:extLst>
          </p:cNvPr>
          <p:cNvSpPr/>
          <p:nvPr userDrawn="1"/>
        </p:nvSpPr>
        <p:spPr>
          <a:xfrm>
            <a:off x="1024128" y="6789122"/>
            <a:ext cx="1828800" cy="688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BE1663D-61AF-B24A-A3A5-BB6F05C4E8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04756" y="0"/>
            <a:ext cx="3887244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Photo Placeholder</a:t>
            </a:r>
          </a:p>
          <a:p>
            <a:r>
              <a:rPr lang="en-US" dirty="0"/>
              <a:t>(Can delete if no photo)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1523645-EF7A-5F45-9DC4-5AED5FA58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488" y="226360"/>
            <a:ext cx="3099952" cy="7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83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3AD4AD-09D6-4844-8984-A42B63562387}"/>
              </a:ext>
            </a:extLst>
          </p:cNvPr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EB90A4-1DD4-6D4B-9B8D-C8E48E93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652" y="2349894"/>
            <a:ext cx="7594948" cy="2743201"/>
          </a:xfrm>
        </p:spPr>
        <p:txBody>
          <a:bodyPr anchor="b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4AB292-90B9-7347-ACFD-30D6AC4A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467515"/>
            <a:ext cx="5029200" cy="210312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Edit Me Click View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D3D70D-1A42-4C4F-8068-8C8FFBCA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AF868C-5D23-AC46-BAC6-FA36FA67EB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5AE0F4-3571-DB4E-BD9C-1785FC7C1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488" y="226360"/>
            <a:ext cx="587602" cy="5923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E175015-91CE-BF47-8735-967A156CE347}"/>
              </a:ext>
            </a:extLst>
          </p:cNvPr>
          <p:cNvCxnSpPr>
            <a:cxnSpLocks/>
          </p:cNvCxnSpPr>
          <p:nvPr userDrawn="1"/>
        </p:nvCxnSpPr>
        <p:spPr>
          <a:xfrm>
            <a:off x="11430000" y="266700"/>
            <a:ext cx="0" cy="4191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D1A84C-8556-9D4F-AA9A-3136BDA5DE9B}"/>
              </a:ext>
            </a:extLst>
          </p:cNvPr>
          <p:cNvSpPr txBox="1"/>
          <p:nvPr userDrawn="1"/>
        </p:nvSpPr>
        <p:spPr>
          <a:xfrm>
            <a:off x="9790253" y="266699"/>
            <a:ext cx="1487347" cy="210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900" b="1" i="0" cap="all" spc="100" baseline="0" dirty="0">
                <a:solidFill>
                  <a:schemeClr val="bg1"/>
                </a:solidFill>
                <a:latin typeface="+mj-lt"/>
              </a:rPr>
              <a:t>CSU Pueblo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658E9D-C931-DD4C-816D-EC20C7E4C673}"/>
              </a:ext>
            </a:extLst>
          </p:cNvPr>
          <p:cNvSpPr/>
          <p:nvPr userDrawn="1"/>
        </p:nvSpPr>
        <p:spPr>
          <a:xfrm>
            <a:off x="1024128" y="6789122"/>
            <a:ext cx="1828800" cy="68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="" xmlns:a16="http://schemas.microsoft.com/office/drawing/2014/main" id="{8BEAEC23-E8E1-594B-9166-F929AF5512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738" y="2349895"/>
            <a:ext cx="2739024" cy="3093930"/>
          </a:xfrm>
        </p:spPr>
        <p:txBody>
          <a:bodyPr anchor="b"/>
          <a:lstStyle>
            <a:lvl1pPr marL="0" indent="0">
              <a:lnSpc>
                <a:spcPct val="75000"/>
              </a:lnSpc>
              <a:buNone/>
              <a:defRPr sz="15000" b="0" spc="-500" baseline="0">
                <a:solidFill>
                  <a:schemeClr val="bg1"/>
                </a:solidFill>
                <a:latin typeface="Armata" panose="020B0503040500060204" pitchFamily="34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3CCA0966-D19D-2E4B-A77B-2A7348A4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2652" y="5443825"/>
            <a:ext cx="7594948" cy="1109375"/>
          </a:xfrm>
        </p:spPr>
        <p:txBody>
          <a:bodyPr/>
          <a:lstStyle>
            <a:lvl1pPr marL="0" indent="0" algn="l">
              <a:buNone/>
              <a:defRPr sz="2400" b="0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7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1-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3AD4AD-09D6-4844-8984-A42B63562387}"/>
              </a:ext>
            </a:extLst>
          </p:cNvPr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EB90A4-1DD4-6D4B-9B8D-C8E48E93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DEFBE9-BA8A-C044-B9A2-9AE13164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1"/>
            <a:ext cx="1158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4AB292-90B9-7347-ACFD-30D6AC4A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467515"/>
            <a:ext cx="5029200" cy="210312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Edit Me Click View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D3D70D-1A42-4C4F-8068-8C8FFBCA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AF868C-5D23-AC46-BAC6-FA36FA67EB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5AE0F4-3571-DB4E-BD9C-1785FC7C1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488" y="226360"/>
            <a:ext cx="587602" cy="5923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E175015-91CE-BF47-8735-967A156CE347}"/>
              </a:ext>
            </a:extLst>
          </p:cNvPr>
          <p:cNvCxnSpPr>
            <a:cxnSpLocks/>
          </p:cNvCxnSpPr>
          <p:nvPr userDrawn="1"/>
        </p:nvCxnSpPr>
        <p:spPr>
          <a:xfrm>
            <a:off x="11430000" y="266700"/>
            <a:ext cx="0" cy="4191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D1A84C-8556-9D4F-AA9A-3136BDA5DE9B}"/>
              </a:ext>
            </a:extLst>
          </p:cNvPr>
          <p:cNvSpPr txBox="1"/>
          <p:nvPr userDrawn="1"/>
        </p:nvSpPr>
        <p:spPr>
          <a:xfrm>
            <a:off x="9790253" y="266699"/>
            <a:ext cx="1487347" cy="210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900" b="1" i="0" cap="all" spc="100" baseline="0" dirty="0">
                <a:solidFill>
                  <a:schemeClr val="bg1"/>
                </a:solidFill>
                <a:latin typeface="+mj-lt"/>
              </a:rPr>
              <a:t>CSU Pueblo</a:t>
            </a:r>
          </a:p>
        </p:txBody>
      </p:sp>
    </p:spTree>
    <p:extLst>
      <p:ext uri="{BB962C8B-B14F-4D97-AF65-F5344CB8AC3E}">
        <p14:creationId xmlns:p14="http://schemas.microsoft.com/office/powerpoint/2010/main" val="376318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-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3AD4AD-09D6-4844-8984-A42B63562387}"/>
              </a:ext>
            </a:extLst>
          </p:cNvPr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EB90A4-1DD4-6D4B-9B8D-C8E48E93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DEFBE9-BA8A-C044-B9A2-9AE13164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1"/>
            <a:ext cx="5638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4AB292-90B9-7347-ACFD-30D6AC4A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467515"/>
            <a:ext cx="5029200" cy="210312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Edit Me Click View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D3D70D-1A42-4C4F-8068-8C8FFBCA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AF868C-5D23-AC46-BAC6-FA36FA67EB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5AE0F4-3571-DB4E-BD9C-1785FC7C1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488" y="226360"/>
            <a:ext cx="587602" cy="5923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E175015-91CE-BF47-8735-967A156CE347}"/>
              </a:ext>
            </a:extLst>
          </p:cNvPr>
          <p:cNvCxnSpPr>
            <a:cxnSpLocks/>
          </p:cNvCxnSpPr>
          <p:nvPr userDrawn="1"/>
        </p:nvCxnSpPr>
        <p:spPr>
          <a:xfrm>
            <a:off x="11430000" y="266700"/>
            <a:ext cx="0" cy="4191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D1A84C-8556-9D4F-AA9A-3136BDA5DE9B}"/>
              </a:ext>
            </a:extLst>
          </p:cNvPr>
          <p:cNvSpPr txBox="1"/>
          <p:nvPr userDrawn="1"/>
        </p:nvSpPr>
        <p:spPr>
          <a:xfrm>
            <a:off x="9790253" y="266699"/>
            <a:ext cx="1487347" cy="210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900" b="1" i="0" cap="all" spc="100" baseline="0" dirty="0">
                <a:solidFill>
                  <a:schemeClr val="bg1"/>
                </a:solidFill>
                <a:latin typeface="+mj-lt"/>
              </a:rPr>
              <a:t>CSU Pueblo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3A7B21E-0C17-974C-9C3C-FD5ADC78670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8400" y="1981201"/>
            <a:ext cx="5638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5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3AD4AD-09D6-4844-8984-A42B63562387}"/>
              </a:ext>
            </a:extLst>
          </p:cNvPr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4AB292-90B9-7347-ACFD-30D6AC4A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467515"/>
            <a:ext cx="5029200" cy="210312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Edit Me Click View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D3D70D-1A42-4C4F-8068-8C8FFBCA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AF868C-5D23-AC46-BAC6-FA36FA67EB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5AE0F4-3571-DB4E-BD9C-1785FC7C1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488" y="226360"/>
            <a:ext cx="587602" cy="5923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E175015-91CE-BF47-8735-967A156CE347}"/>
              </a:ext>
            </a:extLst>
          </p:cNvPr>
          <p:cNvCxnSpPr>
            <a:cxnSpLocks/>
          </p:cNvCxnSpPr>
          <p:nvPr userDrawn="1"/>
        </p:nvCxnSpPr>
        <p:spPr>
          <a:xfrm>
            <a:off x="11430000" y="266700"/>
            <a:ext cx="0" cy="4191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D1A84C-8556-9D4F-AA9A-3136BDA5DE9B}"/>
              </a:ext>
            </a:extLst>
          </p:cNvPr>
          <p:cNvSpPr txBox="1"/>
          <p:nvPr userDrawn="1"/>
        </p:nvSpPr>
        <p:spPr>
          <a:xfrm>
            <a:off x="9790253" y="266699"/>
            <a:ext cx="1487347" cy="210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900" b="1" i="0" cap="all" spc="100" baseline="0" dirty="0">
                <a:solidFill>
                  <a:schemeClr val="bg1"/>
                </a:solidFill>
                <a:latin typeface="+mj-lt"/>
              </a:rPr>
              <a:t>CSU Pueblo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6DE6B91-2E84-4749-B887-17AA4C1DC0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4800" y="914400"/>
            <a:ext cx="11582400" cy="56388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Photo Placeholder</a:t>
            </a:r>
          </a:p>
        </p:txBody>
      </p:sp>
    </p:spTree>
    <p:extLst>
      <p:ext uri="{BB962C8B-B14F-4D97-AF65-F5344CB8AC3E}">
        <p14:creationId xmlns:p14="http://schemas.microsoft.com/office/powerpoint/2010/main" val="54428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ED01390-70CA-0547-95AC-4023C7C3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14399"/>
            <a:ext cx="11582400" cy="9112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E415E5-10D3-1D45-9B1E-A42F1683C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981201"/>
            <a:ext cx="115824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B18A82-4242-BF49-B7B9-696D01D65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1529" y="288923"/>
            <a:ext cx="6856071" cy="396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 cap="all" spc="1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To Edit Me Click View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672358-966D-A846-A01F-C3B196CBF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266700"/>
            <a:ext cx="457200" cy="419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 cap="all" spc="1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AAF868C-5D23-AC46-BAC6-FA36FA67E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7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0" r:id="rId4"/>
    <p:sldLayoutId id="2147483660" r:id="rId5"/>
    <p:sldLayoutId id="214748366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spc="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.Lucida Grande UI Regular"/>
        <a:buChar char="▪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.Lucida Grande UI Regular"/>
        <a:buChar char="▪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.Lucida Grande UI Regular"/>
        <a:buChar char="▪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.Lucida Grande UI Regular"/>
        <a:buChar char="▪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.Lucida Grande UI Regular"/>
        <a:buChar char="▪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3744" userDrawn="1">
          <p15:clr>
            <a:srgbClr val="F26B43"/>
          </p15:clr>
        </p15:guide>
        <p15:guide id="3" pos="3936" userDrawn="1">
          <p15:clr>
            <a:srgbClr val="F26B43"/>
          </p15:clr>
        </p15:guide>
        <p15:guide id="4" pos="7488" userDrawn="1">
          <p15:clr>
            <a:srgbClr val="F26B43"/>
          </p15:clr>
        </p15:guide>
        <p15:guide id="5" orient="horz" pos="168" userDrawn="1">
          <p15:clr>
            <a:srgbClr val="F26B43"/>
          </p15:clr>
        </p15:guide>
        <p15:guide id="6" orient="horz" pos="576" userDrawn="1">
          <p15:clr>
            <a:srgbClr val="F26B43"/>
          </p15:clr>
        </p15:guide>
        <p15:guide id="7" orient="horz" pos="4128" userDrawn="1">
          <p15:clr>
            <a:srgbClr val="F26B43"/>
          </p15:clr>
        </p15:guide>
        <p15:guide id="8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supueblo.edu/pack-center/index.html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05B69-8C23-AB4A-8037-68128B2D0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8" y="1665962"/>
            <a:ext cx="7438604" cy="2612527"/>
          </a:xfrm>
        </p:spPr>
        <p:txBody>
          <a:bodyPr/>
          <a:lstStyle/>
          <a:p>
            <a:r>
              <a:rPr lang="en-US" dirty="0" smtClean="0"/>
              <a:t>THE PACK CENTER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17F9734-D0A3-D44F-956B-2DDD2DC1A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APC – Winter 2020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7BCE280B-4310-024B-993E-A6C47B6E39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914" r="29256"/>
          <a:stretch/>
        </p:blipFill>
        <p:spPr>
          <a:xfrm>
            <a:off x="8304756" y="0"/>
            <a:ext cx="3887244" cy="6858000"/>
          </a:xfrm>
        </p:spPr>
      </p:pic>
    </p:spTree>
    <p:extLst>
      <p:ext uri="{BB962C8B-B14F-4D97-AF65-F5344CB8AC3E}">
        <p14:creationId xmlns:p14="http://schemas.microsoft.com/office/powerpoint/2010/main" val="9350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A98C2-1847-B340-91C2-E88C9B44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A26229-2056-7540-B06A-E6A1506C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5638800" cy="4572000"/>
          </a:xfrm>
        </p:spPr>
        <p:txBody>
          <a:bodyPr/>
          <a:lstStyle/>
          <a:p>
            <a:r>
              <a:rPr lang="en-US" dirty="0" smtClean="0"/>
              <a:t>Help increase </a:t>
            </a:r>
            <a:r>
              <a:rPr lang="en-US" b="1" dirty="0" smtClean="0"/>
              <a:t>conversion rates</a:t>
            </a:r>
          </a:p>
          <a:p>
            <a:r>
              <a:rPr lang="en-US" b="1" dirty="0" smtClean="0"/>
              <a:t>Complete College America </a:t>
            </a:r>
            <a:r>
              <a:rPr lang="en-US" dirty="0" smtClean="0"/>
              <a:t>(15 hours/ 30 hours a year/ 4 year graduation)</a:t>
            </a:r>
            <a:endParaRPr lang="en-US" b="1" dirty="0" smtClean="0"/>
          </a:p>
          <a:p>
            <a:r>
              <a:rPr lang="en-US" b="1" dirty="0" smtClean="0"/>
              <a:t>Retention </a:t>
            </a:r>
            <a:r>
              <a:rPr lang="en-US" dirty="0" smtClean="0"/>
              <a:t>impact</a:t>
            </a:r>
            <a:endParaRPr lang="en-US" b="1" dirty="0" smtClean="0"/>
          </a:p>
          <a:p>
            <a:r>
              <a:rPr lang="en-US" b="1" dirty="0" smtClean="0"/>
              <a:t>Persistence</a:t>
            </a:r>
            <a:r>
              <a:rPr lang="en-US" dirty="0" smtClean="0"/>
              <a:t> to graduation</a:t>
            </a:r>
            <a:endParaRPr lang="en-US" b="1" dirty="0" smtClean="0"/>
          </a:p>
          <a:p>
            <a:r>
              <a:rPr lang="en-US" dirty="0" smtClean="0"/>
              <a:t>Academic Probation </a:t>
            </a:r>
          </a:p>
          <a:p>
            <a:r>
              <a:rPr lang="en-US" dirty="0" smtClean="0"/>
              <a:t>Connection to career opportunities e.g. internships</a:t>
            </a:r>
          </a:p>
          <a:p>
            <a:r>
              <a:rPr lang="en-US" dirty="0" smtClean="0"/>
              <a:t>Student surveys, exit interviews</a:t>
            </a:r>
          </a:p>
          <a:p>
            <a:r>
              <a:rPr lang="en-US" dirty="0" smtClean="0"/>
              <a:t>SLO’s for first year and continuing students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793D20-6901-3944-9E9C-BC23477B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PACK Center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D9FADE-2681-F549-89DD-57B6E72B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 descr="5th grade charts and graphs worksheets | Pare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825624"/>
            <a:ext cx="4317999" cy="353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5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BE4552EE-7C65-0B4A-BB1D-658B4A4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pack center?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E339DD4-F9FF-8B40-99E7-580D884A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PACK CENTER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E75F82-DBBC-814A-9650-06A750B7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FB58418-6886-9E43-8C93-87509B92AF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="" xmlns:a16="http://schemas.microsoft.com/office/drawing/2014/main" id="{4DA81BDA-4237-034F-9BF6-A9467956F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0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79E93F4-CCBD-EC43-9476-D64BF136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Goals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EC833E0-079D-0E42-BC49-5C448EBAA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 the student experience</a:t>
            </a:r>
          </a:p>
          <a:p>
            <a:r>
              <a:rPr lang="en-US" dirty="0" smtClean="0"/>
              <a:t>Provide holistic support for every student who steps on campus</a:t>
            </a:r>
          </a:p>
          <a:p>
            <a:r>
              <a:rPr lang="en-US" dirty="0" smtClean="0"/>
              <a:t>Improve</a:t>
            </a:r>
            <a:r>
              <a:rPr lang="en-US" dirty="0" smtClean="0"/>
              <a:t> </a:t>
            </a:r>
            <a:r>
              <a:rPr lang="en-US" dirty="0" smtClean="0"/>
              <a:t>inter-departmental collaboration across campus</a:t>
            </a:r>
          </a:p>
          <a:p>
            <a:r>
              <a:rPr lang="en-US" dirty="0" smtClean="0"/>
              <a:t>Increase enrollment, retention, and persistence </a:t>
            </a:r>
            <a:r>
              <a:rPr lang="en-US" dirty="0" smtClean="0"/>
              <a:t>rates</a:t>
            </a:r>
          </a:p>
          <a:p>
            <a:r>
              <a:rPr lang="en-US" dirty="0" smtClean="0"/>
              <a:t>Optimize</a:t>
            </a:r>
            <a:r>
              <a:rPr lang="en-US" dirty="0" smtClean="0"/>
              <a:t> </a:t>
            </a:r>
            <a:r>
              <a:rPr lang="en-US" dirty="0" smtClean="0"/>
              <a:t>transfer </a:t>
            </a:r>
            <a:r>
              <a:rPr lang="en-US" dirty="0" smtClean="0"/>
              <a:t>student processes and outreach to increase transfer </a:t>
            </a:r>
            <a:r>
              <a:rPr lang="en-US" dirty="0" smtClean="0"/>
              <a:t>population</a:t>
            </a:r>
          </a:p>
          <a:p>
            <a:r>
              <a:rPr lang="en-US" dirty="0" smtClean="0"/>
              <a:t>Implement</a:t>
            </a:r>
            <a:r>
              <a:rPr lang="en-US" dirty="0" smtClean="0"/>
              <a:t> </a:t>
            </a:r>
            <a:r>
              <a:rPr lang="en-US" dirty="0" smtClean="0"/>
              <a:t>comprehensive support system for at-risk students</a:t>
            </a:r>
          </a:p>
          <a:p>
            <a:r>
              <a:rPr lang="en-US" dirty="0" smtClean="0"/>
              <a:t>Address identified gaps and fix them</a:t>
            </a:r>
          </a:p>
          <a:p>
            <a:r>
              <a:rPr lang="en-US" dirty="0" smtClean="0"/>
              <a:t>Collect data to make educated decisions regarding student success</a:t>
            </a:r>
          </a:p>
          <a:p>
            <a:r>
              <a:rPr lang="en-US" dirty="0" smtClean="0"/>
              <a:t>Continue to push CSU Pueblo to be the People’s University of the Southwest #VISION2028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A11DD549-B0B2-7645-BE36-460D257D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r>
              <a:rPr lang="en-US" dirty="0" smtClean="0"/>
              <a:t>PACK CENTER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3E27CD-546B-B349-859A-131BB1BB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11" y="914399"/>
            <a:ext cx="5023556" cy="11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2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A98C2-1847-B340-91C2-E88C9B44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ThAnk</a:t>
            </a:r>
            <a:r>
              <a:rPr lang="en-US" dirty="0" smtClean="0"/>
              <a:t> 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A26229-2056-7540-B06A-E6A1506C7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pPr lvl="1"/>
            <a:r>
              <a:rPr lang="en-US" dirty="0" smtClean="0"/>
              <a:t>John Sandoval, Director CAE - committee co-chair</a:t>
            </a:r>
          </a:p>
          <a:p>
            <a:pPr lvl="1"/>
            <a:r>
              <a:rPr lang="en-US" dirty="0" smtClean="0"/>
              <a:t>Dr. Brian Vandenheuvel, Executive Director of Undergraduate Studies -  committee co-chair</a:t>
            </a:r>
          </a:p>
          <a:p>
            <a:pPr lvl="1"/>
            <a:r>
              <a:rPr lang="en-US" dirty="0" smtClean="0"/>
              <a:t>Lee Saunders, Lead Transfer Advisor</a:t>
            </a:r>
          </a:p>
          <a:p>
            <a:pPr lvl="1"/>
            <a:r>
              <a:rPr lang="en-US" dirty="0" smtClean="0"/>
              <a:t>Michelle Gjerde, Director -  Career Center	</a:t>
            </a:r>
          </a:p>
          <a:p>
            <a:r>
              <a:rPr lang="en-US" dirty="0" smtClean="0"/>
              <a:t>Visit our new webpage*</a:t>
            </a:r>
          </a:p>
          <a:p>
            <a:pPr lvl="1"/>
            <a:r>
              <a:rPr lang="en-US" dirty="0" smtClean="0">
                <a:hlinkClick r:id="rId2"/>
              </a:rPr>
              <a:t>www.csupueblo.edu/pack-center/index.html</a:t>
            </a:r>
            <a:endParaRPr lang="en-US" dirty="0" smtClean="0"/>
          </a:p>
          <a:p>
            <a:pPr lvl="1"/>
            <a:r>
              <a:rPr lang="en-US" dirty="0" smtClean="0"/>
              <a:t>*Launching officially January 2021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793D20-6901-3944-9E9C-BC23477B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PACK Center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D9FADE-2681-F549-89DD-57B6E72B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1981201"/>
            <a:ext cx="5130800" cy="29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4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BE4552EE-7C65-0B4A-BB1D-658B4A4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E339DD4-F9FF-8B40-99E7-580D884A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PACK CENTER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E75F82-DBBC-814A-9650-06A750B7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FB58418-6886-9E43-8C93-87509B92AF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="" xmlns:a16="http://schemas.microsoft.com/office/drawing/2014/main" id="{4DA81BDA-4237-034F-9BF6-A9467956F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history and mission of the CSU Pueblo PACK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79E93F4-CCBD-EC43-9476-D64BF136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73901"/>
            <a:ext cx="11582400" cy="911225"/>
          </a:xfrm>
        </p:spPr>
        <p:txBody>
          <a:bodyPr/>
          <a:lstStyle/>
          <a:p>
            <a:r>
              <a:rPr lang="en-US" dirty="0" smtClean="0"/>
              <a:t>1. Purpose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EC833E0-079D-0E42-BC49-5C448EBA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1768194"/>
            <a:ext cx="11582400" cy="4572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PACK Center </a:t>
            </a:r>
            <a:r>
              <a:rPr lang="en-US" dirty="0" smtClean="0"/>
              <a:t>is the hub of the new advising and student support </a:t>
            </a:r>
            <a:r>
              <a:rPr lang="en-US" dirty="0"/>
              <a:t>m</a:t>
            </a:r>
            <a:r>
              <a:rPr lang="en-US" dirty="0" smtClean="0"/>
              <a:t>odel at CSU Pueblo and is supported by the 2028 vision – it is a </a:t>
            </a:r>
            <a:r>
              <a:rPr lang="en-US" b="1" dirty="0" smtClean="0"/>
              <a:t>one-stop problem-solving shop </a:t>
            </a:r>
            <a:r>
              <a:rPr lang="en-US" dirty="0" smtClean="0"/>
              <a:t>for students to get connected with what they need both on-campus- and community-wide.  </a:t>
            </a:r>
            <a:endParaRPr lang="en-US" dirty="0"/>
          </a:p>
          <a:p>
            <a:r>
              <a:rPr lang="en-US" b="1" dirty="0" smtClean="0"/>
              <a:t>Mission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The PACK Center will </a:t>
            </a:r>
            <a:r>
              <a:rPr lang="en-US" sz="2000" b="1" dirty="0" smtClean="0"/>
              <a:t>support students throughout their entire academic career </a:t>
            </a:r>
            <a:r>
              <a:rPr lang="en-US" sz="2000" dirty="0" smtClean="0"/>
              <a:t>at CSU Pueblo.</a:t>
            </a:r>
          </a:p>
          <a:p>
            <a:pPr lvl="1"/>
            <a:r>
              <a:rPr lang="en-US" sz="2000" b="1" dirty="0" smtClean="0"/>
              <a:t>P</a:t>
            </a:r>
            <a:r>
              <a:rPr lang="en-US" sz="2000" dirty="0" smtClean="0"/>
              <a:t>rofessional </a:t>
            </a:r>
            <a:r>
              <a:rPr lang="en-US" sz="2000" b="1" dirty="0" smtClean="0"/>
              <a:t>A</a:t>
            </a:r>
            <a:r>
              <a:rPr lang="en-US" sz="2000" dirty="0" smtClean="0"/>
              <a:t>cademic and </a:t>
            </a:r>
            <a:r>
              <a:rPr lang="en-US" sz="2000" b="1" dirty="0" smtClean="0"/>
              <a:t>C</a:t>
            </a:r>
            <a:r>
              <a:rPr lang="en-US" sz="2000" dirty="0" smtClean="0"/>
              <a:t>areer </a:t>
            </a:r>
            <a:r>
              <a:rPr lang="en-US" sz="2000" b="1" dirty="0" smtClean="0"/>
              <a:t>K</a:t>
            </a:r>
            <a:r>
              <a:rPr lang="en-US" sz="2000" dirty="0" smtClean="0"/>
              <a:t>nowledge = PACK  </a:t>
            </a:r>
            <a:endParaRPr lang="en-US" dirty="0"/>
          </a:p>
          <a:p>
            <a:r>
              <a:rPr lang="en-US" dirty="0" smtClean="0"/>
              <a:t>The PACK Center is a </a:t>
            </a:r>
            <a:r>
              <a:rPr lang="en-US" b="1" dirty="0" smtClean="0"/>
              <a:t>collaborative</a:t>
            </a:r>
            <a:r>
              <a:rPr lang="en-US" dirty="0" smtClean="0"/>
              <a:t> effort between:</a:t>
            </a:r>
            <a:endParaRPr lang="en-US" dirty="0"/>
          </a:p>
          <a:p>
            <a:pPr lvl="1"/>
            <a:r>
              <a:rPr lang="en-US" b="1" dirty="0" smtClean="0"/>
              <a:t>Academic Advising </a:t>
            </a:r>
            <a:r>
              <a:rPr lang="en-US" dirty="0" smtClean="0"/>
              <a:t>services – previously done in the CAE and Academic Depts. (Hybrid –Centralized Model)</a:t>
            </a:r>
            <a:endParaRPr lang="en-US" dirty="0"/>
          </a:p>
          <a:p>
            <a:pPr lvl="1"/>
            <a:r>
              <a:rPr lang="en-US" b="1" dirty="0" smtClean="0"/>
              <a:t>Career Center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All </a:t>
            </a:r>
            <a:r>
              <a:rPr lang="en-US" b="1" dirty="0" smtClean="0"/>
              <a:t>student services </a:t>
            </a:r>
            <a:r>
              <a:rPr lang="en-US" dirty="0" smtClean="0"/>
              <a:t>(Housing, SEAL, International, Financial </a:t>
            </a:r>
            <a:r>
              <a:rPr lang="en-US" dirty="0"/>
              <a:t>A</a:t>
            </a:r>
            <a:r>
              <a:rPr lang="en-US" dirty="0" smtClean="0"/>
              <a:t>id, etc..)</a:t>
            </a:r>
            <a:endParaRPr lang="en-US" dirty="0"/>
          </a:p>
          <a:p>
            <a:pPr lvl="1"/>
            <a:r>
              <a:rPr lang="en-US" dirty="0" smtClean="0"/>
              <a:t>Testing </a:t>
            </a:r>
            <a:r>
              <a:rPr lang="en-US" dirty="0" smtClean="0"/>
              <a:t>Center </a:t>
            </a:r>
            <a:r>
              <a:rPr lang="en-US" dirty="0" smtClean="0"/>
              <a:t>and Tutoring services</a:t>
            </a:r>
          </a:p>
          <a:p>
            <a:pPr lvl="1"/>
            <a:r>
              <a:rPr lang="en-US" dirty="0" smtClean="0"/>
              <a:t>Academic Improvement Program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A11DD549-B0B2-7645-BE36-460D257D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r>
              <a:rPr lang="en-US" dirty="0" smtClean="0"/>
              <a:t>PACK CENTER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3E27CD-546B-B349-859A-131BB1BB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79E93F4-CCBD-EC43-9476-D64BF136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HISTORY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EC833E0-079D-0E42-BC49-5C448EBAA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2007</a:t>
            </a:r>
            <a:r>
              <a:rPr lang="en-US" dirty="0" smtClean="0"/>
              <a:t>: </a:t>
            </a:r>
            <a:r>
              <a:rPr lang="en-US" b="1" dirty="0" smtClean="0"/>
              <a:t>First Year Programs </a:t>
            </a:r>
            <a:r>
              <a:rPr lang="en-US" dirty="0" smtClean="0"/>
              <a:t>is founded to support incoming freshman with academic advising</a:t>
            </a:r>
          </a:p>
          <a:p>
            <a:pPr lvl="1"/>
            <a:r>
              <a:rPr lang="en-US" sz="2000" dirty="0" smtClean="0"/>
              <a:t>Directed by Derek </a:t>
            </a:r>
            <a:r>
              <a:rPr lang="en-US" sz="2000" dirty="0" smtClean="0"/>
              <a:t>Lopez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b="1" dirty="0" smtClean="0"/>
              <a:t>2013</a:t>
            </a:r>
            <a:r>
              <a:rPr lang="en-US" dirty="0" smtClean="0"/>
              <a:t> : </a:t>
            </a:r>
            <a:r>
              <a:rPr lang="en-US" sz="2000" dirty="0" smtClean="0"/>
              <a:t>The </a:t>
            </a:r>
            <a:r>
              <a:rPr lang="en-US" sz="2000" b="1" dirty="0" smtClean="0"/>
              <a:t>Center for Academic Enrichment </a:t>
            </a:r>
            <a:r>
              <a:rPr lang="en-US" sz="2000" dirty="0" smtClean="0"/>
              <a:t>is founded, combining:</a:t>
            </a:r>
          </a:p>
          <a:p>
            <a:pPr lvl="2"/>
            <a:r>
              <a:rPr lang="en-US" sz="2000" dirty="0" smtClean="0"/>
              <a:t>First Year Programs</a:t>
            </a:r>
          </a:p>
          <a:p>
            <a:pPr lvl="2"/>
            <a:r>
              <a:rPr lang="en-US" sz="2000" dirty="0" smtClean="0"/>
              <a:t>Student Academic Services  </a:t>
            </a:r>
            <a:endParaRPr lang="en-US" sz="2000" dirty="0" smtClean="0"/>
          </a:p>
          <a:p>
            <a:pPr lvl="2"/>
            <a:endParaRPr lang="en-US" dirty="0"/>
          </a:p>
          <a:p>
            <a:r>
              <a:rPr lang="en-US" b="1" dirty="0" smtClean="0"/>
              <a:t>2019-2020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PACK Center </a:t>
            </a:r>
            <a:r>
              <a:rPr lang="en-US" sz="2000" dirty="0" smtClean="0"/>
              <a:t>is </a:t>
            </a:r>
            <a:r>
              <a:rPr lang="en-US" sz="2000" dirty="0" smtClean="0"/>
              <a:t>conceived,  approved, and </a:t>
            </a:r>
          </a:p>
          <a:p>
            <a:pPr marL="457200" lvl="1" indent="0">
              <a:buNone/>
            </a:pPr>
            <a:r>
              <a:rPr lang="en-US" sz="2000" dirty="0" smtClean="0"/>
              <a:t>will launch Spring 2021!</a:t>
            </a:r>
            <a:endParaRPr lang="en-US" sz="2000" dirty="0"/>
          </a:p>
          <a:p>
            <a:pPr lvl="1"/>
            <a:endParaRPr lang="en-US" sz="2000" dirty="0" smtClean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A11DD549-B0B2-7645-BE36-460D257D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r>
              <a:rPr lang="en-US" dirty="0" smtClean="0"/>
              <a:t>PACK CENTER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3E27CD-546B-B349-859A-131BB1BB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2" name="Picture 4" descr="Tips To Help You Prepare For Freshman Year In College | YOUniversity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88" y="2448453"/>
            <a:ext cx="1800398" cy="7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905922"/>
            <a:ext cx="7619616" cy="18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79E93F4-CCBD-EC43-9476-D64BF136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59179"/>
            <a:ext cx="11582400" cy="911225"/>
          </a:xfrm>
        </p:spPr>
        <p:txBody>
          <a:bodyPr/>
          <a:lstStyle/>
          <a:p>
            <a:r>
              <a:rPr lang="en-US" dirty="0" smtClean="0"/>
              <a:t>3. The Birth of the PACK CENTER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EC833E0-079D-0E42-BC49-5C448EBA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36186"/>
            <a:ext cx="11582400" cy="4572000"/>
          </a:xfrm>
        </p:spPr>
        <p:txBody>
          <a:bodyPr/>
          <a:lstStyle/>
          <a:p>
            <a:r>
              <a:rPr lang="en-US" b="1" dirty="0" smtClean="0"/>
              <a:t>CSU Pueblo VISION!!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collaborative committee </a:t>
            </a:r>
            <a:r>
              <a:rPr lang="en-US" dirty="0" smtClean="0"/>
              <a:t>composed</a:t>
            </a:r>
            <a:r>
              <a:rPr lang="en-US" b="1" dirty="0" smtClean="0"/>
              <a:t> </a:t>
            </a:r>
            <a:r>
              <a:rPr lang="en-US" dirty="0" smtClean="0"/>
              <a:t>of faculty, department chairs, advisors, Provost office, Career Center, and other university stakeholders was formed to review current advising at CSU Pueblo and </a:t>
            </a:r>
            <a:r>
              <a:rPr lang="en-US" dirty="0" smtClean="0"/>
              <a:t>map out </a:t>
            </a:r>
            <a:r>
              <a:rPr lang="en-US" dirty="0" smtClean="0"/>
              <a:t>the </a:t>
            </a:r>
            <a:r>
              <a:rPr lang="en-US" dirty="0" smtClean="0"/>
              <a:t>student experience from start to </a:t>
            </a:r>
            <a:r>
              <a:rPr lang="en-US" dirty="0" smtClean="0"/>
              <a:t>finish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GOAL: </a:t>
            </a:r>
            <a:endParaRPr lang="en-US" dirty="0" smtClean="0"/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ncrease </a:t>
            </a:r>
            <a:r>
              <a:rPr lang="en-US" b="1" dirty="0" smtClean="0"/>
              <a:t>matriculation, transfer, retention, and persistence rates at </a:t>
            </a:r>
            <a:r>
              <a:rPr lang="en-US" b="1" dirty="0" smtClean="0"/>
              <a:t>CSU-Pueblo</a:t>
            </a:r>
          </a:p>
          <a:p>
            <a:pPr lvl="1"/>
            <a:r>
              <a:rPr lang="en-US" b="1" dirty="0" smtClean="0"/>
              <a:t>Enhance </a:t>
            </a:r>
            <a:r>
              <a:rPr lang="en-US" dirty="0" smtClean="0"/>
              <a:t>the overall student experience and provide a service to the students, campus departments, and academic departments across campus</a:t>
            </a:r>
            <a:endParaRPr lang="en-US" b="1" dirty="0"/>
          </a:p>
          <a:p>
            <a:r>
              <a:rPr lang="en-US" dirty="0" smtClean="0"/>
              <a:t>A series of </a:t>
            </a:r>
            <a:r>
              <a:rPr lang="en-US" b="1" dirty="0" smtClean="0"/>
              <a:t>gaps </a:t>
            </a:r>
            <a:r>
              <a:rPr lang="en-US" dirty="0" smtClean="0"/>
              <a:t>in the student academic experience were identified, and</a:t>
            </a:r>
            <a:r>
              <a:rPr lang="en-US" b="1" dirty="0" smtClean="0"/>
              <a:t> solutions </a:t>
            </a:r>
            <a:r>
              <a:rPr lang="en-US" dirty="0" smtClean="0"/>
              <a:t>were proposed</a:t>
            </a:r>
          </a:p>
          <a:p>
            <a:pPr lvl="1"/>
            <a:r>
              <a:rPr lang="en-US" sz="2000" dirty="0" smtClean="0"/>
              <a:t>A more </a:t>
            </a:r>
            <a:r>
              <a:rPr lang="en-US" sz="2000" b="1" dirty="0" smtClean="0"/>
              <a:t>holistic</a:t>
            </a:r>
            <a:r>
              <a:rPr lang="en-US" sz="2000" dirty="0" smtClean="0"/>
              <a:t> advising model: support beyond the first year</a:t>
            </a:r>
          </a:p>
          <a:p>
            <a:pPr lvl="1"/>
            <a:r>
              <a:rPr lang="en-US" sz="2000" dirty="0" smtClean="0"/>
              <a:t>More seamless handoff from admissions to CAE/PACK Center</a:t>
            </a:r>
          </a:p>
          <a:p>
            <a:pPr lvl="1"/>
            <a:r>
              <a:rPr lang="en-US" sz="2000" dirty="0" smtClean="0"/>
              <a:t>Greater and earlier integration of Career Center services</a:t>
            </a:r>
          </a:p>
          <a:p>
            <a:pPr lvl="1"/>
            <a:r>
              <a:rPr lang="en-US" sz="2000" dirty="0" smtClean="0"/>
              <a:t>Greater collaboration between academic departments and CAE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A11DD549-B0B2-7645-BE36-460D257D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r>
              <a:rPr lang="en-US" dirty="0" smtClean="0"/>
              <a:t>PACK CENTER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3E27CD-546B-B349-859A-131BB1BB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BE4552EE-7C65-0B4A-BB1D-658B4A4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E339DD4-F9FF-8B40-99E7-580D884A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PACK CENTER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E75F82-DBBC-814A-9650-06A750B7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FB58418-6886-9E43-8C93-87509B92AF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="" xmlns:a16="http://schemas.microsoft.com/office/drawing/2014/main" id="{4DA81BDA-4237-034F-9BF6-A9467956F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will the PACK Center improve the student experience at CSU Pueblo!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A98C2-1847-B340-91C2-E88C9B44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student success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A26229-2056-7540-B06A-E6A1506C7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have an </a:t>
            </a:r>
            <a:r>
              <a:rPr lang="en-US" b="1" dirty="0" smtClean="0"/>
              <a:t>Academic Success Team </a:t>
            </a:r>
            <a:r>
              <a:rPr lang="en-US" dirty="0" smtClean="0"/>
              <a:t>working to support them from the day they step foot </a:t>
            </a:r>
            <a:r>
              <a:rPr lang="en-US" dirty="0" smtClean="0"/>
              <a:t>on-campus until their degree is conferred.</a:t>
            </a:r>
            <a:endParaRPr lang="en-US" dirty="0" smtClean="0"/>
          </a:p>
          <a:p>
            <a:r>
              <a:rPr lang="en-US" dirty="0" smtClean="0"/>
              <a:t>More connections = students feel more connected &amp; </a:t>
            </a:r>
            <a:r>
              <a:rPr lang="en-US" b="1" dirty="0" smtClean="0"/>
              <a:t>develop a stronger sense of belonging.</a:t>
            </a:r>
            <a:endParaRPr lang="en-US" dirty="0" smtClean="0"/>
          </a:p>
          <a:p>
            <a:r>
              <a:rPr lang="en-US" b="1" dirty="0" smtClean="0"/>
              <a:t>Peer Mentors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student-perspective guidance</a:t>
            </a:r>
            <a:r>
              <a:rPr lang="en-US" dirty="0" smtClean="0"/>
              <a:t> </a:t>
            </a:r>
            <a:r>
              <a:rPr lang="en-US" dirty="0" smtClean="0"/>
              <a:t>in addition to academic success coaching</a:t>
            </a:r>
            <a:endParaRPr lang="en-US" dirty="0"/>
          </a:p>
          <a:p>
            <a:r>
              <a:rPr lang="en-US" dirty="0" smtClean="0"/>
              <a:t>Connected with a </a:t>
            </a:r>
            <a:r>
              <a:rPr lang="en-US" b="1" dirty="0" smtClean="0"/>
              <a:t>variety</a:t>
            </a:r>
            <a:r>
              <a:rPr lang="en-US" dirty="0" smtClean="0"/>
              <a:t> of supportive CSUP programs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793D20-6901-3944-9E9C-BC23477B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PACK Center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D9FADE-2681-F549-89DD-57B6E72B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1981201"/>
            <a:ext cx="5130800" cy="29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A98C2-1847-B340-91C2-E88C9B44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75740"/>
            <a:ext cx="11582400" cy="911225"/>
          </a:xfrm>
        </p:spPr>
        <p:txBody>
          <a:bodyPr/>
          <a:lstStyle/>
          <a:p>
            <a:r>
              <a:rPr lang="en-US" dirty="0" smtClean="0"/>
              <a:t>The student success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A26229-2056-7540-B06A-E6A1506C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86965"/>
            <a:ext cx="5638800" cy="471065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Academic Success Team </a:t>
            </a:r>
            <a:r>
              <a:rPr lang="en-US" dirty="0" smtClean="0"/>
              <a:t>players:</a:t>
            </a:r>
          </a:p>
          <a:p>
            <a:pPr lvl="1"/>
            <a:r>
              <a:rPr lang="en-US" b="1" dirty="0" smtClean="0"/>
              <a:t>Academic Success Coaches 1 (ASC 1)</a:t>
            </a:r>
          </a:p>
          <a:p>
            <a:pPr lvl="2"/>
            <a:r>
              <a:rPr lang="en-US" dirty="0" smtClean="0"/>
              <a:t>Located in the PACK Center</a:t>
            </a:r>
          </a:p>
          <a:p>
            <a:pPr lvl="2"/>
            <a:r>
              <a:rPr lang="en-US" dirty="0" smtClean="0"/>
              <a:t>Academically coach  students with</a:t>
            </a:r>
            <a:r>
              <a:rPr lang="en-US" b="1" dirty="0" smtClean="0"/>
              <a:t> 0-60 credit hours </a:t>
            </a:r>
            <a:r>
              <a:rPr lang="en-US" dirty="0" smtClean="0"/>
              <a:t>earned</a:t>
            </a:r>
          </a:p>
          <a:p>
            <a:pPr lvl="1"/>
            <a:r>
              <a:rPr lang="en-US" b="1" dirty="0" smtClean="0"/>
              <a:t>Academic Success Coaches 2 (ASC 2)</a:t>
            </a:r>
          </a:p>
          <a:p>
            <a:pPr lvl="2"/>
            <a:r>
              <a:rPr lang="en-US" dirty="0" smtClean="0"/>
              <a:t>In PACK Center and satellite in Academic Depts.</a:t>
            </a:r>
          </a:p>
          <a:p>
            <a:pPr lvl="2"/>
            <a:r>
              <a:rPr lang="en-US" dirty="0" smtClean="0"/>
              <a:t>Academically coach students with</a:t>
            </a:r>
            <a:r>
              <a:rPr lang="en-US" b="1" dirty="0" smtClean="0"/>
              <a:t> 60-120+ credits </a:t>
            </a:r>
            <a:r>
              <a:rPr lang="en-US" dirty="0" smtClean="0"/>
              <a:t>earned	</a:t>
            </a:r>
          </a:p>
          <a:p>
            <a:pPr lvl="1"/>
            <a:r>
              <a:rPr lang="en-US" b="1" dirty="0" smtClean="0"/>
              <a:t>Faculty Mentors</a:t>
            </a:r>
          </a:p>
          <a:p>
            <a:pPr lvl="2"/>
            <a:r>
              <a:rPr lang="en-US" dirty="0" smtClean="0"/>
              <a:t>Major department faculty members who work with students from start to finish </a:t>
            </a:r>
          </a:p>
          <a:p>
            <a:pPr lvl="1"/>
            <a:r>
              <a:rPr lang="en-US" b="1" dirty="0" smtClean="0"/>
              <a:t>Peer Mentors</a:t>
            </a:r>
          </a:p>
          <a:p>
            <a:pPr lvl="2"/>
            <a:r>
              <a:rPr lang="en-US" dirty="0" smtClean="0"/>
              <a:t>CSUP students offering peer-perspective support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793D20-6901-3944-9E9C-BC23477B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PACK Center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D9FADE-2681-F549-89DD-57B6E72B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3808503"/>
            <a:ext cx="5554133" cy="31393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b="1" dirty="0" smtClean="0"/>
              <a:t>The extended network:</a:t>
            </a:r>
            <a:endParaRPr lang="en-US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1" dirty="0" smtClean="0"/>
              <a:t>Career Center 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Continuous support starting year one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Community connection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Handshake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/>
              <a:t>Transfer Advisors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Addressing Transfer-specific issues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/>
              <a:t>COSI Advisor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PHEFF and DSF scholars</a:t>
            </a:r>
            <a:endParaRPr lang="en-US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1" dirty="0" smtClean="0"/>
              <a:t>Academic Improvement Plan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Coming soon – Retention Specialist</a:t>
            </a:r>
            <a:endParaRPr lang="en-US" sz="1600" b="1" dirty="0"/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pic>
        <p:nvPicPr>
          <p:cNvPr id="1026" name="Picture 2" descr="Students studying in the Library and Academic Resource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767309"/>
            <a:ext cx="5130801" cy="193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A98C2-1847-B340-91C2-E88C9B44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logistics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A26229-2056-7540-B06A-E6A1506C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5638800" cy="4572000"/>
          </a:xfrm>
        </p:spPr>
        <p:txBody>
          <a:bodyPr/>
          <a:lstStyle/>
          <a:p>
            <a:r>
              <a:rPr lang="en-US" dirty="0" smtClean="0"/>
              <a:t>Enhanced collaboration with Admissions</a:t>
            </a:r>
            <a:endParaRPr lang="en-US" b="1" dirty="0"/>
          </a:p>
          <a:p>
            <a:r>
              <a:rPr lang="en-US" dirty="0" smtClean="0"/>
              <a:t>The Writing Room moving to Library</a:t>
            </a:r>
          </a:p>
          <a:p>
            <a:r>
              <a:rPr lang="en-US" dirty="0" smtClean="0"/>
              <a:t>Former Writing Room space &gt; Testing Center</a:t>
            </a:r>
          </a:p>
          <a:p>
            <a:pPr lvl="1"/>
            <a:r>
              <a:rPr lang="en-US" dirty="0" smtClean="0"/>
              <a:t>DRO, Extended Studies, Accuplacer, National Testing, Academic Department testing, etc. </a:t>
            </a:r>
          </a:p>
          <a:p>
            <a:r>
              <a:rPr lang="en-US" dirty="0" smtClean="0"/>
              <a:t>Disability Resource Office moving to Career Center</a:t>
            </a:r>
          </a:p>
          <a:p>
            <a:r>
              <a:rPr lang="en-US" dirty="0" smtClean="0"/>
              <a:t>Career Center housed in PACK center to enhance career and Academic Success Coaching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DEN</a:t>
            </a:r>
            <a:r>
              <a:rPr lang="en-US" dirty="0" smtClean="0"/>
              <a:t> – one-stop shop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793D20-6901-3944-9E9C-BC23477B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PACK Center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D9FADE-2681-F549-89DD-57B6E72B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868C-5D23-AC46-BAC6-FA36FA67EB3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Business strategy under construction? It should be. | Seventh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3" y="2879194"/>
            <a:ext cx="4785077" cy="24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SU Pueblo">
      <a:dk1>
        <a:srgbClr val="202020"/>
      </a:dk1>
      <a:lt1>
        <a:srgbClr val="FFFFFF"/>
      </a:lt1>
      <a:dk2>
        <a:srgbClr val="000000"/>
      </a:dk2>
      <a:lt2>
        <a:srgbClr val="F2F3F3"/>
      </a:lt2>
      <a:accent1>
        <a:srgbClr val="00205C"/>
      </a:accent1>
      <a:accent2>
        <a:srgbClr val="08AEDB"/>
      </a:accent2>
      <a:accent3>
        <a:srgbClr val="46D6F7"/>
      </a:accent3>
      <a:accent4>
        <a:srgbClr val="D90000"/>
      </a:accent4>
      <a:accent5>
        <a:srgbClr val="9A0003"/>
      </a:accent5>
      <a:accent6>
        <a:srgbClr val="C7C8C9"/>
      </a:accent6>
      <a:hlink>
        <a:srgbClr val="08AEDB"/>
      </a:hlink>
      <a:folHlink>
        <a:srgbClr val="46D6F7"/>
      </a:folHlink>
    </a:clrScheme>
    <a:fontScheme name="Montserrat-PTSerif">
      <a:majorFont>
        <a:latin typeface="Montserrat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T Serif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P9626-PPTTemplate-R2" id="{D035348C-B83A-1B48-A0F4-E199FA2F30A7}" vid="{846F8126-CDDB-2D4D-A326-523E7B280D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CSUP9626-PPTTemplate-R2-WithFonts</Template>
  <TotalTime>577</TotalTime>
  <Words>807</Words>
  <Application>Microsoft Office PowerPoint</Application>
  <PresentationFormat>Widescreen</PresentationFormat>
  <Paragraphs>150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Montserrat</vt:lpstr>
      <vt:lpstr>Calibri</vt:lpstr>
      <vt:lpstr>Armata</vt:lpstr>
      <vt:lpstr>PT Serif</vt:lpstr>
      <vt:lpstr>.Lucida Grande UI Regular</vt:lpstr>
      <vt:lpstr>Arial</vt:lpstr>
      <vt:lpstr>Wingdings</vt:lpstr>
      <vt:lpstr>Office Theme</vt:lpstr>
      <vt:lpstr>THE PACK CENTER</vt:lpstr>
      <vt:lpstr>What is it?</vt:lpstr>
      <vt:lpstr>1. Purpose</vt:lpstr>
      <vt:lpstr>2. HISTORY</vt:lpstr>
      <vt:lpstr>3. The Birth of the PACK CENTER </vt:lpstr>
      <vt:lpstr>How DOES IT WORK?</vt:lpstr>
      <vt:lpstr>The student success network</vt:lpstr>
      <vt:lpstr>The student success network</vt:lpstr>
      <vt:lpstr>Upcoming logistics</vt:lpstr>
      <vt:lpstr>DATA COLLECTION</vt:lpstr>
      <vt:lpstr>WHY a pack center?</vt:lpstr>
      <vt:lpstr>Overall Goals</vt:lpstr>
      <vt:lpstr>ThAnk you!</vt:lpstr>
    </vt:vector>
  </TitlesOfParts>
  <Company>Colorado State University Pueblo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Lorem Ipsum Dolor</dc:title>
  <dc:creator>Zyzda, Ana G</dc:creator>
  <cp:lastModifiedBy>Saunders, Lee M</cp:lastModifiedBy>
  <cp:revision>25</cp:revision>
  <dcterms:created xsi:type="dcterms:W3CDTF">2020-07-30T22:15:47Z</dcterms:created>
  <dcterms:modified xsi:type="dcterms:W3CDTF">2020-11-11T16:46:48Z</dcterms:modified>
</cp:coreProperties>
</file>